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E2E6"/>
          </a:solidFill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E0"/>
          </a:solidFill>
        </a:fill>
      </a:tcStyle>
    </a:wholeTbl>
    <a:band2H>
      <a:tcTxStyle b="def" i="def"/>
      <a:tcStyle>
        <a:tcBdr/>
        <a:fill>
          <a:solidFill>
            <a:srgbClr val="EEF3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6DCE4"/>
          </a:solidFill>
        </a:fill>
      </a:tcStyle>
    </a:wholeTbl>
    <a:band2H>
      <a:tcTxStyle b="def" i="def"/>
      <a:tcStyle>
        <a:tcBdr/>
        <a:fill>
          <a:solidFill>
            <a:srgbClr val="F3EEF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0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12700" cap="flat">
              <a:solidFill>
                <a:srgbClr val="53585F"/>
              </a:solidFill>
              <a:prstDash val="solid"/>
              <a:round/>
            </a:ln>
          </a:top>
          <a:bottom>
            <a:ln w="127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solidFill>
            <a:srgbClr val="53585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12700" cap="flat">
              <a:solidFill>
                <a:srgbClr val="53585F"/>
              </a:solidFill>
              <a:prstDash val="solid"/>
              <a:round/>
            </a:ln>
          </a:top>
          <a:bottom>
            <a:ln w="127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solidFill>
            <a:srgbClr val="53585F">
              <a:alpha val="20000"/>
            </a:srgbClr>
          </a:solidFill>
        </a:fill>
      </a:tcStyle>
    </a:firstCol>
    <a:la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50800" cap="flat">
              <a:solidFill>
                <a:srgbClr val="53585F"/>
              </a:solidFill>
              <a:prstDash val="solid"/>
              <a:round/>
            </a:ln>
          </a:top>
          <a:bottom>
            <a:ln w="127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127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hape 20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文级别 1…"/>
          <p:cNvSpPr txBox="1"/>
          <p:nvPr>
            <p:ph type="body" sz="quarter" idx="1" hasCustomPrompt="1"/>
          </p:nvPr>
        </p:nvSpPr>
        <p:spPr>
          <a:xfrm>
            <a:off x="1206500" y="12268950"/>
            <a:ext cx="21971000" cy="660407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80899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solidFill>
                  <a:srgbClr val="535860"/>
                </a:solidFill>
                <a:latin typeface="Produkt Light"/>
                <a:ea typeface="Produkt Light"/>
                <a:cs typeface="Produkt Light"/>
                <a:sym typeface="Produkt Light"/>
              </a:defRPr>
            </a:lvl1pPr>
            <a:lvl2pPr marL="822960" indent="-365758" defTabSz="808990">
              <a:lnSpc>
                <a:spcPct val="100000"/>
              </a:lnSpc>
              <a:spcBef>
                <a:spcPts val="0"/>
              </a:spcBef>
              <a:buFontTx/>
              <a:defRPr sz="3200">
                <a:solidFill>
                  <a:srgbClr val="535860"/>
                </a:solidFill>
                <a:latin typeface="Produkt Light"/>
                <a:ea typeface="Produkt Light"/>
                <a:cs typeface="Produkt Light"/>
                <a:sym typeface="Produkt Light"/>
              </a:defRPr>
            </a:lvl2pPr>
            <a:lvl3pPr marL="1280160" indent="-365760" defTabSz="808990">
              <a:lnSpc>
                <a:spcPct val="100000"/>
              </a:lnSpc>
              <a:spcBef>
                <a:spcPts val="0"/>
              </a:spcBef>
              <a:buFontTx/>
              <a:defRPr sz="3200">
                <a:solidFill>
                  <a:srgbClr val="535860"/>
                </a:solidFill>
                <a:latin typeface="Produkt Light"/>
                <a:ea typeface="Produkt Light"/>
                <a:cs typeface="Produkt Light"/>
                <a:sym typeface="Produkt Light"/>
              </a:defRPr>
            </a:lvl3pPr>
            <a:lvl4pPr marL="1737360" indent="-365760" defTabSz="808990">
              <a:lnSpc>
                <a:spcPct val="100000"/>
              </a:lnSpc>
              <a:spcBef>
                <a:spcPts val="0"/>
              </a:spcBef>
              <a:buFontTx/>
              <a:defRPr sz="3200">
                <a:solidFill>
                  <a:srgbClr val="535860"/>
                </a:solidFill>
                <a:latin typeface="Produkt Light"/>
                <a:ea typeface="Produkt Light"/>
                <a:cs typeface="Produkt Light"/>
                <a:sym typeface="Produkt Light"/>
              </a:defRPr>
            </a:lvl4pPr>
            <a:lvl5pPr marL="2194560" indent="-365760" defTabSz="808990">
              <a:lnSpc>
                <a:spcPct val="100000"/>
              </a:lnSpc>
              <a:spcBef>
                <a:spcPts val="0"/>
              </a:spcBef>
              <a:buFontTx/>
              <a:defRPr sz="3200">
                <a:solidFill>
                  <a:srgbClr val="535860"/>
                </a:solidFill>
                <a:latin typeface="Produkt Light"/>
                <a:ea typeface="Produkt Light"/>
                <a:cs typeface="Produkt Light"/>
                <a:sym typeface="Produkt Light"/>
              </a:defRPr>
            </a:lvl5pPr>
          </a:lstStyle>
          <a:p>
            <a:pPr/>
            <a:r>
              <a:t>作者和日期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正文级别 1…"/>
          <p:cNvSpPr txBox="1"/>
          <p:nvPr>
            <p:ph type="body" sz="quarter" idx="2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演示文稿副标题</a:t>
            </a:r>
          </a:p>
        </p:txBody>
      </p:sp>
      <p:sp>
        <p:nvSpPr>
          <p:cNvPr id="13" name="演示文稿标题"/>
          <p:cNvSpPr txBox="1"/>
          <p:nvPr>
            <p:ph type="title" hasCustomPrompt="1"/>
          </p:nvPr>
        </p:nvSpPr>
        <p:spPr>
          <a:xfrm>
            <a:off x="1206500" y="2616200"/>
            <a:ext cx="21971005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355600">
              <a:defRPr spc="-119" sz="120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xfrm>
            <a:off x="23538179" y="12443460"/>
            <a:ext cx="408941" cy="444501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2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正文级别 1…"/>
          <p:cNvSpPr txBox="1"/>
          <p:nvPr>
            <p:ph type="body" sz="quarter" idx="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76771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40127" indent="-582929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497327" indent="-582927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1954527" indent="-582927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11727" indent="-582927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幻灯片标题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400">
              <a:defRPr spc="-100" sz="100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101" name="幻灯片编号"/>
          <p:cNvSpPr txBox="1"/>
          <p:nvPr>
            <p:ph type="sldNum" sz="quarter" idx="2"/>
          </p:nvPr>
        </p:nvSpPr>
        <p:spPr>
          <a:xfrm>
            <a:off x="23538179" y="12443460"/>
            <a:ext cx="408941" cy="444501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2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正文级别 1…"/>
          <p:cNvSpPr txBox="1"/>
          <p:nvPr>
            <p:ph type="body" sz="quarter" idx="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76771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40127" indent="-582929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497327" indent="-582927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1954527" indent="-582927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11727" indent="-582927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议程副标题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正文级别 1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355600">
              <a:lnSpc>
                <a:spcPct val="100000"/>
              </a:lnSpc>
              <a:spcBef>
                <a:spcPts val="6000"/>
              </a:spcBef>
              <a:buSzTx/>
              <a:buFontTx/>
              <a:buNone/>
              <a:defRPr sz="5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议程主题</a:t>
            </a:r>
          </a:p>
        </p:txBody>
      </p:sp>
      <p:sp>
        <p:nvSpPr>
          <p:cNvPr id="110" name="议程标题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400">
              <a:defRPr spc="-100" sz="100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议程标题</a:t>
            </a:r>
          </a:p>
        </p:txBody>
      </p:sp>
      <p:sp>
        <p:nvSpPr>
          <p:cNvPr id="111" name="幻灯片编号"/>
          <p:cNvSpPr txBox="1"/>
          <p:nvPr>
            <p:ph type="sldNum" sz="quarter" idx="2"/>
          </p:nvPr>
        </p:nvSpPr>
        <p:spPr>
          <a:xfrm>
            <a:off x="23538179" y="12443460"/>
            <a:ext cx="408941" cy="444501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2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正文级别 1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algn="ctr" defTabSz="2438400">
              <a:spcBef>
                <a:spcPts val="0"/>
              </a:spcBef>
              <a:buSzTx/>
              <a:buFontTx/>
              <a:buNone/>
              <a:defRPr spc="-119" sz="120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0" indent="0" algn="ctr" defTabSz="2438400">
              <a:spcBef>
                <a:spcPts val="0"/>
              </a:spcBef>
              <a:buSzTx/>
              <a:buFontTx/>
              <a:buNone/>
              <a:defRPr spc="-119" sz="120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0" indent="0" algn="ctr" defTabSz="2438400">
              <a:spcBef>
                <a:spcPts val="0"/>
              </a:spcBef>
              <a:buSzTx/>
              <a:buFontTx/>
              <a:buNone/>
              <a:defRPr spc="-119" sz="120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0" indent="0" algn="ctr" defTabSz="2438400">
              <a:spcBef>
                <a:spcPts val="0"/>
              </a:spcBef>
              <a:buSzTx/>
              <a:buFontTx/>
              <a:buNone/>
              <a:defRPr spc="-119" sz="120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0" indent="0" algn="ctr" defTabSz="2438400">
              <a:spcBef>
                <a:spcPts val="0"/>
              </a:spcBef>
              <a:buSzTx/>
              <a:buFontTx/>
              <a:buNone/>
              <a:defRPr spc="-119" sz="120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xfrm>
            <a:off x="23538179" y="12443460"/>
            <a:ext cx="408941" cy="444501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2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正文级别 1…"/>
          <p:cNvSpPr txBox="1"/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algn="ctr" defTabSz="2438400">
              <a:spcBef>
                <a:spcPts val="0"/>
              </a:spcBef>
              <a:buSzTx/>
              <a:buFontTx/>
              <a:buNone/>
              <a:defRPr spc="-1750" sz="350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0" indent="0" algn="ctr" defTabSz="2438400">
              <a:spcBef>
                <a:spcPts val="0"/>
              </a:spcBef>
              <a:buSzTx/>
              <a:buFontTx/>
              <a:buNone/>
              <a:defRPr spc="-1750" sz="350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0" indent="0" algn="ctr" defTabSz="2438400">
              <a:spcBef>
                <a:spcPts val="0"/>
              </a:spcBef>
              <a:buSzTx/>
              <a:buFontTx/>
              <a:buNone/>
              <a:defRPr spc="-1750" sz="350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0" indent="0" algn="ctr" defTabSz="2438400">
              <a:spcBef>
                <a:spcPts val="0"/>
              </a:spcBef>
              <a:buSzTx/>
              <a:buFontTx/>
              <a:buNone/>
              <a:defRPr spc="-1750" sz="350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0" indent="0" algn="ctr" defTabSz="2438400">
              <a:spcBef>
                <a:spcPts val="0"/>
              </a:spcBef>
              <a:buSzTx/>
              <a:buFontTx/>
              <a:buNone/>
              <a:defRPr spc="-1750" sz="350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事实信息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825500">
              <a:spcBef>
                <a:spcPts val="0"/>
              </a:spcBef>
              <a:buSzTx/>
              <a:buFontTx/>
              <a:buNone/>
              <a:defRPr spc="-99" sz="55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事实信息</a:t>
            </a:r>
          </a:p>
        </p:txBody>
      </p:sp>
      <p:sp>
        <p:nvSpPr>
          <p:cNvPr id="128" name="幻灯片编号"/>
          <p:cNvSpPr txBox="1"/>
          <p:nvPr>
            <p:ph type="sldNum" sz="quarter" idx="2"/>
          </p:nvPr>
        </p:nvSpPr>
        <p:spPr>
          <a:xfrm>
            <a:off x="23538179" y="12443460"/>
            <a:ext cx="408941" cy="444501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2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正文级别 1…"/>
          <p:cNvSpPr txBox="1"/>
          <p:nvPr>
            <p:ph type="body" sz="quarter" idx="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400">
                <a:solidFill>
                  <a:srgbClr val="535860"/>
                </a:solidFill>
                <a:latin typeface="Produkt Light"/>
                <a:ea typeface="Produkt Light"/>
                <a:cs typeface="Produkt Light"/>
                <a:sym typeface="Produkt Light"/>
              </a:defRPr>
            </a:lvl1pPr>
            <a:lvl2pPr marL="845819" indent="-388619" defTabSz="784225">
              <a:lnSpc>
                <a:spcPct val="100000"/>
              </a:lnSpc>
              <a:spcBef>
                <a:spcPts val="0"/>
              </a:spcBef>
              <a:buFontTx/>
              <a:defRPr sz="3400">
                <a:solidFill>
                  <a:srgbClr val="535860"/>
                </a:solidFill>
                <a:latin typeface="Produkt Light"/>
                <a:ea typeface="Produkt Light"/>
                <a:cs typeface="Produkt Light"/>
                <a:sym typeface="Produkt Light"/>
              </a:defRPr>
            </a:lvl2pPr>
            <a:lvl3pPr marL="1303019" indent="-388619" defTabSz="784225">
              <a:lnSpc>
                <a:spcPct val="100000"/>
              </a:lnSpc>
              <a:spcBef>
                <a:spcPts val="0"/>
              </a:spcBef>
              <a:buFontTx/>
              <a:defRPr sz="3400">
                <a:solidFill>
                  <a:srgbClr val="535860"/>
                </a:solidFill>
                <a:latin typeface="Produkt Light"/>
                <a:ea typeface="Produkt Light"/>
                <a:cs typeface="Produkt Light"/>
                <a:sym typeface="Produkt Light"/>
              </a:defRPr>
            </a:lvl3pPr>
            <a:lvl4pPr marL="1760220" indent="-388619" defTabSz="784225">
              <a:lnSpc>
                <a:spcPct val="100000"/>
              </a:lnSpc>
              <a:spcBef>
                <a:spcPts val="0"/>
              </a:spcBef>
              <a:buFontTx/>
              <a:defRPr sz="3400">
                <a:solidFill>
                  <a:srgbClr val="535860"/>
                </a:solidFill>
                <a:latin typeface="Produkt Light"/>
                <a:ea typeface="Produkt Light"/>
                <a:cs typeface="Produkt Light"/>
                <a:sym typeface="Produkt Light"/>
              </a:defRPr>
            </a:lvl4pPr>
            <a:lvl5pPr marL="2217420" indent="-388620" defTabSz="784225">
              <a:lnSpc>
                <a:spcPct val="100000"/>
              </a:lnSpc>
              <a:spcBef>
                <a:spcPts val="0"/>
              </a:spcBef>
              <a:buFontTx/>
              <a:defRPr sz="3400">
                <a:solidFill>
                  <a:srgbClr val="535860"/>
                </a:solidFill>
                <a:latin typeface="Produkt Light"/>
                <a:ea typeface="Produkt Light"/>
                <a:cs typeface="Produkt Light"/>
                <a:sym typeface="Produkt Light"/>
              </a:defRPr>
            </a:lvl5pPr>
          </a:lstStyle>
          <a:p>
            <a:pPr/>
            <a:r>
              <a:t>属性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正文级别 1…"/>
          <p:cNvSpPr txBox="1"/>
          <p:nvPr>
            <p:ph type="body" sz="quarter" idx="2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lvl="4" marL="0" indent="6065520" defTabSz="1463038">
              <a:spcBef>
                <a:spcPts val="0"/>
              </a:spcBef>
              <a:buSzTx/>
              <a:buFontTx/>
              <a:buNone/>
              <a:defRPr spc="-99" sz="55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pPr>
            <a:r>
              <a:t>“著名引文”
</a:t>
            </a:r>
          </a:p>
        </p:txBody>
      </p:sp>
      <p:sp>
        <p:nvSpPr>
          <p:cNvPr id="137" name="幻灯片编号"/>
          <p:cNvSpPr txBox="1"/>
          <p:nvPr>
            <p:ph type="sldNum" sz="quarter" idx="2"/>
          </p:nvPr>
        </p:nvSpPr>
        <p:spPr>
          <a:xfrm>
            <a:off x="23538179" y="12443460"/>
            <a:ext cx="408941" cy="444501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2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白色弧形层叠图案的特写"/>
          <p:cNvSpPr/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145" name="灰色石头层叠图案的特写"/>
          <p:cNvSpPr/>
          <p:nvPr>
            <p:ph type="pic" sz="quarter" idx="22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146" name="白色罗纹图案的特写"/>
          <p:cNvSpPr/>
          <p:nvPr>
            <p:ph type="pic" sz="quarter" idx="23"/>
          </p:nvPr>
        </p:nvSpPr>
        <p:spPr>
          <a:xfrm>
            <a:off x="14621932" y="3632200"/>
            <a:ext cx="9677405" cy="6457251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147" name="幻灯片编号"/>
          <p:cNvSpPr txBox="1"/>
          <p:nvPr>
            <p:ph type="sldNum" sz="quarter" idx="2"/>
          </p:nvPr>
        </p:nvSpPr>
        <p:spPr>
          <a:xfrm>
            <a:off x="23538179" y="12443460"/>
            <a:ext cx="408941" cy="444501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2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棱角分明且带阴影的未来感白色走廊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155" name="幻灯片编号"/>
          <p:cNvSpPr txBox="1"/>
          <p:nvPr>
            <p:ph type="sldNum" sz="quarter" idx="2"/>
          </p:nvPr>
        </p:nvSpPr>
        <p:spPr>
          <a:xfrm>
            <a:off x="23538179" y="12443460"/>
            <a:ext cx="408941" cy="444501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2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幻灯片编号"/>
          <p:cNvSpPr txBox="1"/>
          <p:nvPr>
            <p:ph type="sldNum" sz="quarter" idx="2"/>
          </p:nvPr>
        </p:nvSpPr>
        <p:spPr>
          <a:xfrm>
            <a:off x="23538179" y="12443460"/>
            <a:ext cx="408941" cy="444501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2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70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标题文本"/>
          <p:cNvSpPr txBox="1"/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标题文本</a:t>
            </a:r>
          </a:p>
        </p:txBody>
      </p:sp>
      <p:sp>
        <p:nvSpPr>
          <p:cNvPr id="179" name="正文级别 1…"/>
          <p:cNvSpPr txBox="1"/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800"/>
            </a:lvl1pPr>
            <a:lvl2pPr marL="0" indent="457200" algn="ctr">
              <a:buSzTx/>
              <a:buFontTx/>
              <a:buNone/>
              <a:defRPr sz="4800"/>
            </a:lvl2pPr>
            <a:lvl3pPr marL="0" indent="914400" algn="ctr">
              <a:buSzTx/>
              <a:buFontTx/>
              <a:buNone/>
              <a:defRPr sz="4800"/>
            </a:lvl3pPr>
            <a:lvl4pPr marL="0" indent="1371600" algn="ctr">
              <a:buSzTx/>
              <a:buFontTx/>
              <a:buNone/>
              <a:defRPr sz="4800"/>
            </a:lvl4pPr>
            <a:lvl5pPr marL="0" indent="1828800" algn="ctr">
              <a:buSzTx/>
              <a:buFont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白色未来感弧形结构"/>
          <p:cNvSpPr/>
          <p:nvPr>
            <p:ph type="pic" idx="21"/>
          </p:nvPr>
        </p:nvSpPr>
        <p:spPr>
          <a:xfrm>
            <a:off x="0" y="-5397500"/>
            <a:ext cx="27190700" cy="20393025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22" name="正文级别 1…"/>
          <p:cNvSpPr txBox="1"/>
          <p:nvPr>
            <p:ph type="body" sz="quarter" idx="1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80899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solidFill>
                  <a:srgbClr val="535860"/>
                </a:solidFill>
                <a:latin typeface="Produkt Light"/>
                <a:ea typeface="Produkt Light"/>
                <a:cs typeface="Produkt Light"/>
                <a:sym typeface="Produkt Light"/>
              </a:defRPr>
            </a:lvl1pPr>
            <a:lvl2pPr marL="822960" indent="-365758" defTabSz="808990">
              <a:lnSpc>
                <a:spcPct val="100000"/>
              </a:lnSpc>
              <a:spcBef>
                <a:spcPts val="0"/>
              </a:spcBef>
              <a:buFontTx/>
              <a:defRPr sz="3200">
                <a:solidFill>
                  <a:srgbClr val="535860"/>
                </a:solidFill>
                <a:latin typeface="Produkt Light"/>
                <a:ea typeface="Produkt Light"/>
                <a:cs typeface="Produkt Light"/>
                <a:sym typeface="Produkt Light"/>
              </a:defRPr>
            </a:lvl2pPr>
            <a:lvl3pPr marL="1280160" indent="-365760" defTabSz="808990">
              <a:lnSpc>
                <a:spcPct val="100000"/>
              </a:lnSpc>
              <a:spcBef>
                <a:spcPts val="0"/>
              </a:spcBef>
              <a:buFontTx/>
              <a:defRPr sz="3200">
                <a:solidFill>
                  <a:srgbClr val="535860"/>
                </a:solidFill>
                <a:latin typeface="Produkt Light"/>
                <a:ea typeface="Produkt Light"/>
                <a:cs typeface="Produkt Light"/>
                <a:sym typeface="Produkt Light"/>
              </a:defRPr>
            </a:lvl3pPr>
            <a:lvl4pPr marL="1737360" indent="-365760" defTabSz="808990">
              <a:lnSpc>
                <a:spcPct val="100000"/>
              </a:lnSpc>
              <a:spcBef>
                <a:spcPts val="0"/>
              </a:spcBef>
              <a:buFontTx/>
              <a:defRPr sz="3200">
                <a:solidFill>
                  <a:srgbClr val="535860"/>
                </a:solidFill>
                <a:latin typeface="Produkt Light"/>
                <a:ea typeface="Produkt Light"/>
                <a:cs typeface="Produkt Light"/>
                <a:sym typeface="Produkt Light"/>
              </a:defRPr>
            </a:lvl4pPr>
            <a:lvl5pPr marL="2194560" indent="-365760" defTabSz="808990">
              <a:lnSpc>
                <a:spcPct val="100000"/>
              </a:lnSpc>
              <a:spcBef>
                <a:spcPts val="0"/>
              </a:spcBef>
              <a:buFontTx/>
              <a:defRPr sz="3200">
                <a:solidFill>
                  <a:srgbClr val="535860"/>
                </a:solidFill>
                <a:latin typeface="Produkt Light"/>
                <a:ea typeface="Produkt Light"/>
                <a:cs typeface="Produkt Light"/>
                <a:sym typeface="Produkt Light"/>
              </a:defRPr>
            </a:lvl5pPr>
          </a:lstStyle>
          <a:p>
            <a:pPr/>
            <a:r>
              <a:t>作者和日期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正文级别 1…"/>
          <p:cNvSpPr txBox="1"/>
          <p:nvPr>
            <p:ph type="body" sz="quarter" idx="22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演示文稿副标题</a:t>
            </a:r>
          </a:p>
        </p:txBody>
      </p:sp>
      <p:sp>
        <p:nvSpPr>
          <p:cNvPr id="24" name="演示文稿标题"/>
          <p:cNvSpPr txBox="1"/>
          <p:nvPr>
            <p:ph type="title" hasCustomPrompt="1"/>
          </p:nvPr>
        </p:nvSpPr>
        <p:spPr>
          <a:xfrm>
            <a:off x="1206500" y="2616200"/>
            <a:ext cx="21971005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355600">
              <a:defRPr spc="-119" sz="120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xfrm>
            <a:off x="23538179" y="12443460"/>
            <a:ext cx="408941" cy="444501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2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88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  <a:lvl2pPr>
              <a:defRPr>
                <a:latin typeface="等线"/>
                <a:ea typeface="等线"/>
                <a:cs typeface="等线"/>
                <a:sym typeface="等线"/>
              </a:defRPr>
            </a:lvl2pPr>
            <a:lvl3pPr>
              <a:defRPr>
                <a:latin typeface="等线"/>
                <a:ea typeface="等线"/>
                <a:cs typeface="等线"/>
                <a:sym typeface="等线"/>
              </a:defRPr>
            </a:lvl3pPr>
            <a:lvl4pPr>
              <a:defRPr>
                <a:latin typeface="等线"/>
                <a:ea typeface="等线"/>
                <a:cs typeface="等线"/>
                <a:sym typeface="等线"/>
              </a:defRPr>
            </a:lvl4pPr>
            <a:lvl5pPr>
              <a:defRPr>
                <a:latin typeface="等线"/>
                <a:ea typeface="等线"/>
                <a:cs typeface="等线"/>
                <a:sym typeface="等线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9" name="幻灯片编号"/>
          <p:cNvSpPr txBox="1"/>
          <p:nvPr>
            <p:ph type="sldNum" sz="quarter" idx="2"/>
          </p:nvPr>
        </p:nvSpPr>
        <p:spPr>
          <a:xfrm>
            <a:off x="22172989" y="12802235"/>
            <a:ext cx="534611" cy="551181"/>
          </a:xfrm>
          <a:prstGeom prst="rect">
            <a:avLst/>
          </a:prstGeom>
        </p:spPr>
        <p:txBody>
          <a:bodyPr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标题文本"/>
          <p:cNvSpPr txBox="1"/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anchor="b"/>
          <a:lstStyle>
            <a:lvl1pPr algn="ctr">
              <a:defRPr sz="120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97" name="正文级别 1…"/>
          <p:cNvSpPr txBox="1"/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800">
                <a:latin typeface="等线"/>
                <a:ea typeface="等线"/>
                <a:cs typeface="等线"/>
                <a:sym typeface="等线"/>
              </a:defRPr>
            </a:lvl1pPr>
            <a:lvl2pPr marL="0" indent="457200" algn="ctr">
              <a:buSzTx/>
              <a:buFontTx/>
              <a:buNone/>
              <a:defRPr sz="4800">
                <a:latin typeface="等线"/>
                <a:ea typeface="等线"/>
                <a:cs typeface="等线"/>
                <a:sym typeface="等线"/>
              </a:defRPr>
            </a:lvl2pPr>
            <a:lvl3pPr marL="0" indent="914400" algn="ctr">
              <a:buSzTx/>
              <a:buFontTx/>
              <a:buNone/>
              <a:defRPr sz="4800">
                <a:latin typeface="等线"/>
                <a:ea typeface="等线"/>
                <a:cs typeface="等线"/>
                <a:sym typeface="等线"/>
              </a:defRPr>
            </a:lvl3pPr>
            <a:lvl4pPr marL="0" indent="1371600" algn="ctr">
              <a:buSzTx/>
              <a:buFontTx/>
              <a:buNone/>
              <a:defRPr sz="4800">
                <a:latin typeface="等线"/>
                <a:ea typeface="等线"/>
                <a:cs typeface="等线"/>
                <a:sym typeface="等线"/>
              </a:defRPr>
            </a:lvl4pPr>
            <a:lvl5pPr marL="0" indent="1828800" algn="ctr">
              <a:buSzTx/>
              <a:buFontTx/>
              <a:buNone/>
              <a:defRPr sz="4800">
                <a:latin typeface="等线"/>
                <a:ea typeface="等线"/>
                <a:cs typeface="等线"/>
                <a:sym typeface="等线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8" name="幻灯片编号"/>
          <p:cNvSpPr txBox="1"/>
          <p:nvPr>
            <p:ph type="sldNum" sz="quarter" idx="2"/>
          </p:nvPr>
        </p:nvSpPr>
        <p:spPr>
          <a:xfrm>
            <a:off x="22172989" y="12802235"/>
            <a:ext cx="534611" cy="551181"/>
          </a:xfrm>
          <a:prstGeom prst="rect">
            <a:avLst/>
          </a:prstGeom>
        </p:spPr>
        <p:txBody>
          <a:bodyPr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白色弧形层叠图案的特写"/>
          <p:cNvSpPr/>
          <p:nvPr>
            <p:ph type="pic" idx="21"/>
          </p:nvPr>
        </p:nvSpPr>
        <p:spPr>
          <a:xfrm>
            <a:off x="11569700" y="0"/>
            <a:ext cx="13716000" cy="13716000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333500"/>
            <a:ext cx="9779000" cy="5882274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400">
              <a:defRPr spc="-100" sz="100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23538179" y="12443460"/>
            <a:ext cx="408941" cy="444501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2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文级别 1…"/>
          <p:cNvSpPr txBox="1"/>
          <p:nvPr>
            <p:ph type="body" sz="quarter" idx="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76771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40127" indent="-582929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497327" indent="-582927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1954527" indent="-582927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11727" indent="-582927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幻灯片标题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400">
              <a:defRPr spc="-100" sz="100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44" name="正文级别 1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lIns="50800" tIns="50800" rIns="50800" bIns="50800"/>
          <a:lstStyle>
            <a:lvl1pPr defTabSz="355600">
              <a:lnSpc>
                <a:spcPct val="100000"/>
              </a:lnSpc>
              <a:spcBef>
                <a:spcPts val="4700"/>
              </a:spcBef>
              <a:buFontTx/>
              <a:defRPr sz="4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幻灯片项目符号文本</a:t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xfrm>
            <a:off x="23538179" y="12443460"/>
            <a:ext cx="408941" cy="444501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2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>
            <a:lvl1pPr defTabSz="355600">
              <a:lnSpc>
                <a:spcPct val="100000"/>
              </a:lnSpc>
              <a:spcBef>
                <a:spcPts val="4700"/>
              </a:spcBef>
              <a:buFontTx/>
              <a:defRPr sz="4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914400" indent="-457200" defTabSz="355600">
              <a:lnSpc>
                <a:spcPct val="100000"/>
              </a:lnSpc>
              <a:spcBef>
                <a:spcPts val="4700"/>
              </a:spcBef>
              <a:buFontTx/>
              <a:defRPr sz="4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1371600" indent="-457200" defTabSz="355600">
              <a:lnSpc>
                <a:spcPct val="100000"/>
              </a:lnSpc>
              <a:spcBef>
                <a:spcPts val="4700"/>
              </a:spcBef>
              <a:buFontTx/>
              <a:defRPr sz="4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1828800" indent="-457200" defTabSz="355600">
              <a:lnSpc>
                <a:spcPct val="100000"/>
              </a:lnSpc>
              <a:spcBef>
                <a:spcPts val="4700"/>
              </a:spcBef>
              <a:buFontTx/>
              <a:defRPr sz="4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2286000" indent="-457200" defTabSz="355600">
              <a:lnSpc>
                <a:spcPct val="100000"/>
              </a:lnSpc>
              <a:spcBef>
                <a:spcPts val="4700"/>
              </a:spcBef>
              <a:buFontTx/>
              <a:defRPr sz="4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</a:lstStyle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xfrm>
            <a:off x="23538179" y="12443460"/>
            <a:ext cx="408941" cy="444501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2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白色弧形石头边缘的特写"/>
          <p:cNvSpPr/>
          <p:nvPr>
            <p:ph type="pic" idx="21"/>
          </p:nvPr>
        </p:nvSpPr>
        <p:spPr>
          <a:xfrm>
            <a:off x="12382500" y="-1206500"/>
            <a:ext cx="12103100" cy="16140313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61" name="正文级别 1…"/>
          <p:cNvSpPr txBox="1"/>
          <p:nvPr>
            <p:ph type="body" sz="quarter" idx="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76771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40127" indent="-582929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497327" indent="-582927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1954527" indent="-582927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11727" indent="-582927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幻灯片标题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400">
              <a:defRPr spc="-100" sz="100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63" name="正文级别 1…"/>
          <p:cNvSpPr txBox="1"/>
          <p:nvPr>
            <p:ph type="body" sz="half" idx="22" hasCustomPrompt="1"/>
          </p:nvPr>
        </p:nvSpPr>
        <p:spPr>
          <a:xfrm>
            <a:off x="1206500" y="4248503"/>
            <a:ext cx="9779000" cy="8256015"/>
          </a:xfrm>
          <a:prstGeom prst="rect">
            <a:avLst/>
          </a:prstGeom>
        </p:spPr>
        <p:txBody>
          <a:bodyPr lIns="50800" tIns="50800" rIns="50800" bIns="50800"/>
          <a:lstStyle>
            <a:lvl1pPr defTabSz="355600">
              <a:lnSpc>
                <a:spcPct val="100000"/>
              </a:lnSpc>
              <a:spcBef>
                <a:spcPts val="4700"/>
              </a:spcBef>
              <a:buFontTx/>
              <a:defRPr sz="4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幻灯片项目符号文本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xfrm>
            <a:off x="23538179" y="12443460"/>
            <a:ext cx="408941" cy="444501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2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正文级别 1…"/>
          <p:cNvSpPr txBox="1"/>
          <p:nvPr>
            <p:ph type="body" sz="quarter" idx="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76771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40127" indent="-582929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497327" indent="-582927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1954527" indent="-582927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11727" indent="-582927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2" name="幻灯片标题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400">
              <a:defRPr spc="-100" sz="100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73" name="正文级别 1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5"/>
          </a:xfrm>
          <a:prstGeom prst="rect">
            <a:avLst/>
          </a:prstGeom>
        </p:spPr>
        <p:txBody>
          <a:bodyPr lIns="50800" tIns="50800" rIns="50800" bIns="50800"/>
          <a:lstStyle>
            <a:lvl1pPr defTabSz="355600">
              <a:lnSpc>
                <a:spcPct val="100000"/>
              </a:lnSpc>
              <a:spcBef>
                <a:spcPts val="4700"/>
              </a:spcBef>
              <a:buFontTx/>
              <a:defRPr sz="4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幻灯片项目符号文本</a:t>
            </a:r>
          </a:p>
        </p:txBody>
      </p:sp>
      <p:sp>
        <p:nvSpPr>
          <p:cNvPr id="74" name="幻灯片编号"/>
          <p:cNvSpPr txBox="1"/>
          <p:nvPr>
            <p:ph type="sldNum" sz="quarter" idx="2"/>
          </p:nvPr>
        </p:nvSpPr>
        <p:spPr>
          <a:xfrm>
            <a:off x="23538179" y="12443460"/>
            <a:ext cx="408941" cy="444501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2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文级别 1…"/>
          <p:cNvSpPr txBox="1"/>
          <p:nvPr>
            <p:ph type="body" sz="quarter" idx="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76771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40127" indent="-582929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497327" indent="-582927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1954527" indent="-582927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11727" indent="-582927" defTabSz="767715">
              <a:lnSpc>
                <a:spcPct val="100000"/>
              </a:lnSpc>
              <a:spcBef>
                <a:spcPts val="0"/>
              </a:spcBef>
              <a:buFontTx/>
              <a:defRPr sz="51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2" name="幻灯片标题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400">
              <a:defRPr spc="-100" sz="100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83" name="正文级别 1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5"/>
          </a:xfrm>
          <a:prstGeom prst="rect">
            <a:avLst/>
          </a:prstGeom>
        </p:spPr>
        <p:txBody>
          <a:bodyPr lIns="50800" tIns="50800" rIns="50800" bIns="50800"/>
          <a:lstStyle>
            <a:lvl1pPr defTabSz="355600">
              <a:lnSpc>
                <a:spcPct val="100000"/>
              </a:lnSpc>
              <a:spcBef>
                <a:spcPts val="4700"/>
              </a:spcBef>
              <a:buFontTx/>
              <a:defRPr sz="4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幻灯片项目符号文本</a:t>
            </a:r>
          </a:p>
        </p:txBody>
      </p:sp>
      <p:sp>
        <p:nvSpPr>
          <p:cNvPr id="84" name="幻灯片编号"/>
          <p:cNvSpPr txBox="1"/>
          <p:nvPr>
            <p:ph type="sldNum" sz="quarter" idx="2"/>
          </p:nvPr>
        </p:nvSpPr>
        <p:spPr>
          <a:xfrm>
            <a:off x="23538179" y="12443460"/>
            <a:ext cx="408941" cy="444501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2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章节标题"/>
          <p:cNvSpPr txBox="1"/>
          <p:nvPr>
            <p:ph type="title" hasCustomPrompt="1"/>
          </p:nvPr>
        </p:nvSpPr>
        <p:spPr>
          <a:xfrm>
            <a:off x="1206496" y="3911600"/>
            <a:ext cx="21971005" cy="4648200"/>
          </a:xfrm>
          <a:prstGeom prst="rect">
            <a:avLst/>
          </a:prstGeom>
        </p:spPr>
        <p:txBody>
          <a:bodyPr lIns="50800" tIns="50800" rIns="50800" bIns="50800"/>
          <a:lstStyle>
            <a:lvl1pPr defTabSz="2438400">
              <a:defRPr spc="-119" sz="120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92" name="幻灯片编号"/>
          <p:cNvSpPr txBox="1"/>
          <p:nvPr>
            <p:ph type="sldNum" sz="quarter" idx="2"/>
          </p:nvPr>
        </p:nvSpPr>
        <p:spPr>
          <a:xfrm>
            <a:off x="23538179" y="12443460"/>
            <a:ext cx="408941" cy="444501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2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22124471" y="12802235"/>
            <a:ext cx="583130" cy="551181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 anchor="ctr">
            <a:spAutoFit/>
          </a:bodyPr>
          <a:lstStyle>
            <a:lvl1pPr algn="r" defTabSz="1828800">
              <a:spcBef>
                <a:spcPts val="0"/>
              </a:spcBef>
              <a:defRPr sz="2400">
                <a:solidFill>
                  <a:srgbClr val="888888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1pPr>
      <a:lvl2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2pPr>
      <a:lvl3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3pPr>
      <a:lvl4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4pPr>
      <a:lvl5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5pPr>
      <a:lvl6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6pPr>
      <a:lvl7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7pPr>
      <a:lvl8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8pPr>
      <a:lvl9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9pPr>
    </p:titleStyle>
    <p:bodyStyle>
      <a:lvl1pPr marL="457200" marR="0" indent="-457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1pPr>
      <a:lvl2pPr marL="990600" marR="0" indent="-5334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2pPr>
      <a:lvl3pPr marL="1554479" marR="0" indent="-640079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3pPr>
      <a:lvl4pPr marL="20828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4pPr>
      <a:lvl5pPr marL="25400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5pPr>
      <a:lvl6pPr marL="29972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6pPr>
      <a:lvl7pPr marL="34544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7pPr>
      <a:lvl8pPr marL="39116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8pPr>
      <a:lvl9pPr marL="43688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9pPr>
    </p:bodyStyle>
    <p:otherStyle>
      <a:lvl1pPr marL="0" marR="0" indent="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1pPr>
      <a:lvl2pPr marL="0" marR="0" indent="4572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2pPr>
      <a:lvl3pPr marL="0" marR="0" indent="9144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3pPr>
      <a:lvl4pPr marL="0" marR="0" indent="13716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4pPr>
      <a:lvl5pPr marL="0" marR="0" indent="18288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5pPr>
      <a:lvl6pPr marL="0" marR="0" indent="22860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6pPr>
      <a:lvl7pPr marL="0" marR="0" indent="27432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7pPr>
      <a:lvl8pPr marL="0" marR="0" indent="32004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8pPr>
      <a:lvl9pPr marL="0" marR="0" indent="36576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2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5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7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8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3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4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5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9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0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2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3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8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1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2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3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4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99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00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3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04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5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06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blog.csdn.net/Yangxh2004/article/details/121451734" TargetMode="Externa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22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8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33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5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36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2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43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量化回测系统与股票策略设计"/>
          <p:cNvSpPr txBox="1"/>
          <p:nvPr>
            <p:ph type="body" sz="quarter" idx="1"/>
          </p:nvPr>
        </p:nvSpPr>
        <p:spPr>
          <a:xfrm>
            <a:off x="1206499" y="6657254"/>
            <a:ext cx="21971002" cy="2006603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825500"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量化回测系统与股票策略设计</a:t>
            </a:r>
          </a:p>
        </p:txBody>
      </p:sp>
      <p:sp>
        <p:nvSpPr>
          <p:cNvPr id="208" name="Python与数据科学导论——大作业"/>
          <p:cNvSpPr txBox="1"/>
          <p:nvPr>
            <p:ph type="title"/>
          </p:nvPr>
        </p:nvSpPr>
        <p:spPr>
          <a:xfrm>
            <a:off x="802343" y="954673"/>
            <a:ext cx="21971008" cy="4648206"/>
          </a:xfrm>
          <a:prstGeom prst="rect">
            <a:avLst/>
          </a:prstGeom>
        </p:spPr>
        <p:txBody>
          <a:bodyPr/>
          <a:lstStyle>
            <a:lvl1pPr>
              <a:defRPr spc="-200" sz="113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Python与数据科学导论——大作业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数据科学：传统股票策略的实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数据科学：传统股票策略的实现</a:t>
            </a:r>
          </a:p>
        </p:txBody>
      </p:sp>
      <p:sp>
        <p:nvSpPr>
          <p:cNvPr id="253" name="任务二（25分）：在给定的股票数据下，将以下两种策略结合起来实现一个综合性的策略，用量化回测系统进行回测，呈现结果…"/>
          <p:cNvSpPr txBox="1"/>
          <p:nvPr>
            <p:ph type="body" idx="1"/>
          </p:nvPr>
        </p:nvSpPr>
        <p:spPr>
          <a:xfrm>
            <a:off x="847251" y="2474714"/>
            <a:ext cx="21971002" cy="10375194"/>
          </a:xfrm>
          <a:prstGeom prst="rect">
            <a:avLst/>
          </a:prstGeom>
        </p:spPr>
        <p:txBody>
          <a:bodyPr lIns="50800" tIns="50800" rIns="50800" bIns="50800"/>
          <a:lstStyle>
            <a:lvl1pPr marL="352042" indent="-352042" defTabSz="273811">
              <a:spcBef>
                <a:spcPts val="3600"/>
              </a:spcBef>
              <a:buSzPct val="100000"/>
              <a:buChar char="•"/>
              <a:defRPr sz="33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问题一：backtrader基础操作——将不同股票多次adddata</a:t>
            </a:r>
          </a:p>
        </p:txBody>
      </p:sp>
      <p:pic>
        <p:nvPicPr>
          <p:cNvPr id="254" name="CleanShot 2024-05-09 at 01.43.47@2x.png" descr="CleanShot 2024-05-09 at 01.43.47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6603" y="3382619"/>
            <a:ext cx="9351066" cy="4718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CleanShot 2024-05-09 at 01.44.02@2x.png" descr="CleanShot 2024-05-09 at 01.44.02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6603" y="8167327"/>
            <a:ext cx="9351066" cy="1562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CleanShot 2024-05-09 at 01.44.29@2x.png" descr="CleanShot 2024-05-09 at 01.44.29@2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5758" y="9954651"/>
            <a:ext cx="9351065" cy="2349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CleanShot 2024-05-09 at 01.45.03@2x.png" descr="CleanShot 2024-05-09 at 01.45.03@2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63951" y="4595855"/>
            <a:ext cx="11683997" cy="833331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每次导入的数据都经过了多重包装，产生了不必要的浪费"/>
          <p:cNvSpPr txBox="1"/>
          <p:nvPr/>
        </p:nvSpPr>
        <p:spPr>
          <a:xfrm>
            <a:off x="11851379" y="3658896"/>
            <a:ext cx="963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每次导入的数据都经过了多重包装，产生了不必要的浪费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数据科学：传统股票策略的实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数据科学：传统股票策略的实现</a:t>
            </a:r>
          </a:p>
        </p:txBody>
      </p:sp>
      <p:sp>
        <p:nvSpPr>
          <p:cNvPr id="261" name="任务二（25分）：在给定的股票数据下，将以下两种策略结合起来实现一个综合性的策略，用量化回测系统进行回测，呈现结果…"/>
          <p:cNvSpPr txBox="1"/>
          <p:nvPr>
            <p:ph type="body" idx="1"/>
          </p:nvPr>
        </p:nvSpPr>
        <p:spPr>
          <a:xfrm>
            <a:off x="847251" y="2474714"/>
            <a:ext cx="21971002" cy="10375194"/>
          </a:xfrm>
          <a:prstGeom prst="rect">
            <a:avLst/>
          </a:prstGeom>
        </p:spPr>
        <p:txBody>
          <a:bodyPr lIns="50800" tIns="50800" rIns="50800" bIns="50800"/>
          <a:lstStyle>
            <a:lvl1pPr marL="352042" indent="-352042" defTabSz="273811">
              <a:spcBef>
                <a:spcPts val="3600"/>
              </a:spcBef>
              <a:buSzPct val="100000"/>
              <a:buChar char="•"/>
              <a:defRPr sz="33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问题二：第一问的补全有误导致第二问的报错——由于递归报错不彻底，其实看不出来错在哪了</a:t>
            </a:r>
          </a:p>
        </p:txBody>
      </p:sp>
      <p:pic>
        <p:nvPicPr>
          <p:cNvPr id="262" name="CleanShot 2024-05-09 at 02.06.17@2x.png" descr="CleanShot 2024-05-09 at 02.06.17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6220" y="3296946"/>
            <a:ext cx="19810391" cy="5249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CleanShot 2024-05-09 at 02.06.53@2x.png" descr="CleanShot 2024-05-09 at 02.06.53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9311" y="8540407"/>
            <a:ext cx="6377936" cy="5098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CleanShot 2024-05-09 at 02.07.37@2x.png" descr="CleanShot 2024-05-09 at 02.07.37@2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22507" y="8838427"/>
            <a:ext cx="6217819" cy="19258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数据科学：传统股票策略的实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数据科学：传统股票策略的实现</a:t>
            </a:r>
          </a:p>
        </p:txBody>
      </p:sp>
      <p:sp>
        <p:nvSpPr>
          <p:cNvPr id="267" name="任务二（25分）：在给定的股票数据下，将以下两种策略结合起来实现一个综合性的策略，用量化回测系统进行回测，呈现结果…"/>
          <p:cNvSpPr txBox="1"/>
          <p:nvPr>
            <p:ph type="body" idx="1"/>
          </p:nvPr>
        </p:nvSpPr>
        <p:spPr>
          <a:xfrm>
            <a:off x="847251" y="2474714"/>
            <a:ext cx="21971002" cy="1037519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352042" indent="-352042" defTabSz="273811">
              <a:spcBef>
                <a:spcPts val="3600"/>
              </a:spcBef>
              <a:buSzPct val="100000"/>
              <a:buChar char="•"/>
              <a:defRPr sz="3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问题三：导入数据很慢</a:t>
            </a:r>
          </a:p>
          <a:p>
            <a:pPr marL="352042" indent="-352042" defTabSz="273811">
              <a:spcBef>
                <a:spcPts val="3600"/>
              </a:spcBef>
              <a:buSzPct val="100000"/>
              <a:buChar char="•"/>
              <a:defRPr sz="3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——目前没有办法，因此费时的操作尽可能导入前做好</a:t>
            </a:r>
          </a:p>
          <a:p>
            <a:pPr marL="352042" indent="-352042" defTabSz="273811">
              <a:spcBef>
                <a:spcPts val="3600"/>
              </a:spcBef>
              <a:buSzPct val="100000"/>
              <a:buChar char="•"/>
              <a:defRPr sz="3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——未来优化方向：增加进度条显示导入的进度</a:t>
            </a:r>
          </a:p>
        </p:txBody>
      </p:sp>
      <p:pic>
        <p:nvPicPr>
          <p:cNvPr id="268" name="CleanShot 2024-05-09 at 02.09.44@2x.png" descr="CleanShot 2024-05-09 at 02.09.44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770" y="5435179"/>
            <a:ext cx="8608001" cy="6683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CleanShot 2024-05-09 at 02.10.05@2x.png" descr="CleanShot 2024-05-09 at 02.10.05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7448" y="5460963"/>
            <a:ext cx="8760116" cy="31453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数据科学：传统股票策略的实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数据科学：传统股票策略的实现</a:t>
            </a:r>
          </a:p>
        </p:txBody>
      </p:sp>
      <p:sp>
        <p:nvSpPr>
          <p:cNvPr id="272" name="任务二（25分）：在给定的股票数据下，将以下两种策略结合起来实现一个综合性的策略，用量化回测系统进行回测，呈现结果…"/>
          <p:cNvSpPr txBox="1"/>
          <p:nvPr>
            <p:ph type="body" idx="1"/>
          </p:nvPr>
        </p:nvSpPr>
        <p:spPr>
          <a:xfrm>
            <a:off x="600268" y="2250183"/>
            <a:ext cx="21971002" cy="10375195"/>
          </a:xfrm>
          <a:prstGeom prst="rect">
            <a:avLst/>
          </a:prstGeom>
        </p:spPr>
        <p:txBody>
          <a:bodyPr lIns="50800" tIns="50800" rIns="50800" bIns="50800"/>
          <a:lstStyle>
            <a:lvl1pPr marL="352042" indent="-352042" defTabSz="273811">
              <a:spcBef>
                <a:spcPts val="3600"/>
              </a:spcBef>
              <a:buSzPct val="100000"/>
              <a:buChar char="•"/>
              <a:defRPr sz="33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问题四：没有使用题目给定的两个策略</a:t>
            </a:r>
          </a:p>
        </p:txBody>
      </p:sp>
      <p:pic>
        <p:nvPicPr>
          <p:cNvPr id="273" name="CleanShot 2024-05-09 at 02.12.40@2x.png" descr="CleanShot 2024-05-09 at 02.12.40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882" y="3362866"/>
            <a:ext cx="12966073" cy="2609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CleanShot 2024-05-09 at 02.12.58@2x.png" descr="CleanShot 2024-05-09 at 02.12.58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8547" y="6469757"/>
            <a:ext cx="16467039" cy="193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CleanShot 2024-05-09 at 02.13.13@2x.png" descr="CleanShot 2024-05-09 at 02.13.13@2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986" y="8053272"/>
            <a:ext cx="17614640" cy="31411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数据科学：传统股票策略的实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数据科学：传统股票策略的实现</a:t>
            </a:r>
          </a:p>
        </p:txBody>
      </p:sp>
      <p:sp>
        <p:nvSpPr>
          <p:cNvPr id="278" name="任务二（25分）：在给定的股票数据下，将以下两种策略结合起来实现一个综合性的策略，用量化回测系统进行回测，呈现结果…"/>
          <p:cNvSpPr txBox="1"/>
          <p:nvPr>
            <p:ph type="body" idx="1"/>
          </p:nvPr>
        </p:nvSpPr>
        <p:spPr>
          <a:xfrm>
            <a:off x="600268" y="2250183"/>
            <a:ext cx="21971002" cy="10375195"/>
          </a:xfrm>
          <a:prstGeom prst="rect">
            <a:avLst/>
          </a:prstGeom>
        </p:spPr>
        <p:txBody>
          <a:bodyPr lIns="50800" tIns="50800" rIns="50800" bIns="50800"/>
          <a:lstStyle>
            <a:lvl1pPr marL="352042" indent="-352042" defTabSz="273811">
              <a:spcBef>
                <a:spcPts val="3600"/>
              </a:spcBef>
              <a:buSzPct val="100000"/>
              <a:buChar char="•"/>
              <a:defRPr sz="33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问题五：因为不同股票分别adddata——最后绘图的时候所有股票也分别绘制曲线，挤在一块</a:t>
            </a:r>
          </a:p>
        </p:txBody>
      </p:sp>
      <p:pic>
        <p:nvPicPr>
          <p:cNvPr id="279" name="CleanShot 2024-05-09 at 02.26.03@2x.png" descr="CleanShot 2024-05-09 at 02.26.03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0978" y="3062102"/>
            <a:ext cx="14345166" cy="1582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CleanShot 2024-05-09 at 02.26.41@2x.png" descr="CleanShot 2024-05-09 at 02.26.41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1609" y="4713159"/>
            <a:ext cx="12217558" cy="9114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CleanShot 2024-05-09 at 09.01.50@2x.png" descr="CleanShot 2024-05-09 at 09.01.50@2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81309" y="5005799"/>
            <a:ext cx="10386626" cy="5541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数据科学：传统股票策略的实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数据科学：传统股票策略的实现</a:t>
            </a:r>
          </a:p>
        </p:txBody>
      </p:sp>
      <p:sp>
        <p:nvSpPr>
          <p:cNvPr id="284" name="任务二（25分）：在给定的股票数据下，将以下两种策略结合起来实现一个综合性的策略，用量化回测系统进行回测，呈现结果…"/>
          <p:cNvSpPr txBox="1"/>
          <p:nvPr>
            <p:ph type="body" idx="1"/>
          </p:nvPr>
        </p:nvSpPr>
        <p:spPr>
          <a:xfrm>
            <a:off x="600268" y="2250183"/>
            <a:ext cx="21971002" cy="10375195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352042" indent="-352042" defTabSz="273811">
              <a:spcBef>
                <a:spcPts val="3600"/>
              </a:spcBef>
              <a:buSzPct val="100000"/>
              <a:buChar char="•"/>
              <a:defRPr sz="3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问题六：策略设计提前使用未来的数据，“预知未来”</a:t>
            </a:r>
          </a:p>
          <a:p>
            <a:pPr marL="352042" indent="-352042" defTabSz="273811">
              <a:spcBef>
                <a:spcPts val="3600"/>
              </a:spcBef>
              <a:buSzPct val="100000"/>
              <a:buChar char="•"/>
              <a:defRPr sz="3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Next函数是在处理每一天的交易时调用的，因此绝对不可以使用self.data[0]之后的数据</a:t>
            </a:r>
          </a:p>
          <a:p>
            <a:pPr marL="352042" indent="-352042" defTabSz="273811">
              <a:spcBef>
                <a:spcPts val="3600"/>
              </a:spcBef>
              <a:buSzPct val="100000"/>
              <a:buChar char="•"/>
              <a:defRPr sz="3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比如，这位同学就在next函数中遍历所有self.data，这显然是不合理的：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数据科学：股票数据的预处理与股票聚类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数据科学：股票数据的预处理与股票聚类</a:t>
            </a:r>
          </a:p>
        </p:txBody>
      </p:sp>
      <p:sp>
        <p:nvSpPr>
          <p:cNvPr id="287" name="任务三（30分）：股票数据的预处理与股票的聚类：请参考以下链接中的基本框架进行优化 https://github.com/areed1192/sigma_coding_youtube/blob/master/python/python-data-science/machine-learning/k-means/Clustering%20Stocks%20-%20KMeans.ipynb…"/>
          <p:cNvSpPr txBox="1"/>
          <p:nvPr>
            <p:ph type="body" idx="1"/>
          </p:nvPr>
        </p:nvSpPr>
        <p:spPr>
          <a:xfrm>
            <a:off x="712533" y="2586976"/>
            <a:ext cx="21971002" cy="1075949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306324" indent="-306324" defTabSz="238252">
              <a:spcBef>
                <a:spcPts val="3100"/>
              </a:spcBef>
              <a:buSzPct val="100000"/>
              <a:buChar char="•"/>
              <a:defRPr sz="29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任务三（30分）：股票数据的预处理与股票的聚类：请参考以下链接中的基本框架进行优化</a:t>
            </a:r>
            <a:br/>
            <a:r>
              <a:t>https://github.com/areed1192/sigma_coding_youtube/blob/master/python/python-data-science/machine-learning/k-means/Clustering%20Stocks%20-%20KMeans.ipynb</a:t>
            </a:r>
          </a:p>
          <a:p>
            <a:pPr lvl="1" marL="612648" indent="-306324" defTabSz="238252">
              <a:spcBef>
                <a:spcPts val="3100"/>
              </a:spcBef>
              <a:defRPr sz="29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读取数据、清洗数据（5分）：从stock中读取股票的行情和基本面数据、处理各支股票中的缺失值和异常值</a:t>
            </a:r>
          </a:p>
          <a:p>
            <a:pPr lvl="1" marL="612648" indent="-306324" defTabSz="238252">
              <a:spcBef>
                <a:spcPts val="3100"/>
              </a:spcBef>
              <a:defRPr sz="29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特征提取：使用以下几类方法对时间序列数据特征提取</a:t>
            </a:r>
          </a:p>
          <a:p>
            <a:pPr lvl="2" marL="918972" indent="-306324" defTabSz="238252">
              <a:spcBef>
                <a:spcPts val="3100"/>
              </a:spcBef>
              <a:defRPr sz="29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基本统计特征：均值、中位数、方差、极值、峰度和偏度等（5分）</a:t>
            </a:r>
          </a:p>
          <a:p>
            <a:pPr lvl="2" marL="918972" indent="-306324" defTabSz="238252">
              <a:spcBef>
                <a:spcPts val="3100"/>
              </a:spcBef>
              <a:defRPr sz="29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时域特征：差分、移动均值、滞后特征、自相关特征等（5分）https://zhuanlan.zhihu.com/p/398752292</a:t>
            </a:r>
          </a:p>
          <a:p>
            <a:pPr lvl="2" marL="918972" indent="-306324" defTabSz="238252">
              <a:spcBef>
                <a:spcPts val="3100"/>
              </a:spcBef>
              <a:defRPr sz="29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频域特征：傅里叶变换或小波变换提取频域信息等（5分）https://www.zhihu.com/question/24021704/answer/2245867156</a:t>
            </a:r>
          </a:p>
          <a:p>
            <a:pPr lvl="2" marL="918972" indent="-306324" defTabSz="238252">
              <a:spcBef>
                <a:spcPts val="3100"/>
              </a:spcBef>
              <a:defRPr sz="29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深度学习特征提取：利用预训练的模型进行特征提取（如基于BERT等预训练模型）——选做（加分最多5分）——https://zhuanlan.zhihu.com/p/686888794</a:t>
            </a:r>
          </a:p>
          <a:p>
            <a:pPr lvl="1" marL="612648" indent="-306324" defTabSz="238252">
              <a:spcBef>
                <a:spcPts val="3100"/>
              </a:spcBef>
              <a:defRPr sz="29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特征融合：归一化数据，需要将不同的特征向量组合成一个整体特征向量（直接拼接、借助神经网络进行特征融合等），并使用PCA方法降维（可设置设置累积方差贡献率阈值确定留下多少主成分）（5分）</a:t>
            </a:r>
          </a:p>
          <a:p>
            <a:pPr lvl="1" marL="612648" indent="-306324" defTabSz="238252">
              <a:spcBef>
                <a:spcPts val="3100"/>
              </a:spcBef>
              <a:defRPr sz="29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股票聚类：使用K-means进行股票聚类。肘部法确定最佳簇数量——输出每个簇的代表股票、簇中股票的数量、年化回报分布等，也可对结果进行可视化展示。（5分）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数据科学：股票数据的预处理与股票聚类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数据科学：股票数据的预处理与股票聚类</a:t>
            </a:r>
          </a:p>
        </p:txBody>
      </p:sp>
      <p:sp>
        <p:nvSpPr>
          <p:cNvPr id="290" name="任务三（30分）：股票数据的预处理与股票的聚类：请参考以下链接中的基本框架进行优化 https://github.com/areed1192/sigma_coding_youtube/blob/master/python/python-data-science/machine-learning/k-means/Clustering%20Stocks%20-%20KMeans.ipynb…"/>
          <p:cNvSpPr txBox="1"/>
          <p:nvPr>
            <p:ph type="body" idx="1"/>
          </p:nvPr>
        </p:nvSpPr>
        <p:spPr>
          <a:xfrm>
            <a:off x="892158" y="3125850"/>
            <a:ext cx="21971002" cy="1075949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306324" indent="-306324" defTabSz="238252">
              <a:spcBef>
                <a:spcPts val="3100"/>
              </a:spcBef>
              <a:buSzPct val="100000"/>
              <a:buChar char="•"/>
              <a:defRPr sz="4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问题：这一问与Movielens的要求是类似的，因此不多赘述，主要由同学讲解思路</a:t>
            </a:r>
          </a:p>
          <a:p>
            <a:pPr marL="306324" indent="-306324" defTabSz="238252">
              <a:spcBef>
                <a:spcPts val="3100"/>
              </a:spcBef>
              <a:buSzPct val="100000"/>
              <a:buChar char="•"/>
              <a:defRPr sz="4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坑点：因为最后一问要用到这一问的结果来制定策略——因此不能使用所有时间来训练，要按照最后一问划分训练和测试集，使用训练集来聚类</a:t>
            </a:r>
          </a:p>
          <a:p>
            <a:pPr marL="306324" indent="-306324" defTabSz="238252">
              <a:spcBef>
                <a:spcPts val="3100"/>
              </a:spcBef>
              <a:buSzPct val="100000"/>
              <a:buChar char="•"/>
              <a:defRPr sz="4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 marL="306324" indent="-306324" defTabSz="238252">
              <a:spcBef>
                <a:spcPts val="3100"/>
              </a:spcBef>
              <a:buSzPct val="100000"/>
              <a:buChar char="•"/>
              <a:defRPr sz="4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 marL="306324" indent="-306324" defTabSz="238252">
              <a:spcBef>
                <a:spcPts val="3100"/>
              </a:spcBef>
              <a:buSzPct val="100000"/>
              <a:buChar char="•"/>
              <a:defRPr sz="4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 marL="306324" indent="-306324" defTabSz="238252">
              <a:spcBef>
                <a:spcPts val="3100"/>
              </a:spcBef>
              <a:buSzPct val="100000"/>
              <a:buChar char="•"/>
              <a:defRPr sz="4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 marL="306324" indent="-306324" defTabSz="238252">
              <a:spcBef>
                <a:spcPts val="3100"/>
              </a:spcBef>
              <a:buSzPct val="100000"/>
              <a:buChar char="•"/>
              <a:defRPr sz="4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 marL="306324" indent="-306324" defTabSz="238252">
              <a:spcBef>
                <a:spcPts val="3100"/>
              </a:spcBef>
              <a:buSzPct val="100000"/>
              <a:buChar char="•"/>
              <a:defRPr sz="4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注意：要展示聚类结果，像平时作业一样打印出来</a:t>
            </a:r>
          </a:p>
        </p:txBody>
      </p:sp>
      <p:pic>
        <p:nvPicPr>
          <p:cNvPr id="291" name="CleanShot 2024-05-09 at 08.49.13@2x.png" descr="CleanShot 2024-05-09 at 08.49.13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688" y="6107819"/>
            <a:ext cx="16543448" cy="1500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CleanShot 2024-05-09 at 08.49.48@2x.png" descr="CleanShot 2024-05-09 at 08.49.48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4473" y="7429813"/>
            <a:ext cx="13182909" cy="3653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数据科学：股票策略设计与实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数据科学：股票策略设计与实施</a:t>
            </a:r>
          </a:p>
        </p:txBody>
      </p:sp>
      <p:sp>
        <p:nvSpPr>
          <p:cNvPr id="295" name="任务四（30分）：基于以上提取出的股票特征、聚类信息和使用过的传统策略，设计股票策略并评估结果…"/>
          <p:cNvSpPr txBox="1"/>
          <p:nvPr>
            <p:ph type="body" idx="1"/>
          </p:nvPr>
        </p:nvSpPr>
        <p:spPr>
          <a:xfrm>
            <a:off x="864933" y="2510776"/>
            <a:ext cx="21971002" cy="1075949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任务四（30分）：基于以上提取出的股票特征、聚类信息和使用过的传统策略，设计股票策略并评估结果</a:t>
            </a:r>
          </a:p>
          <a:p>
            <a:pPr lvl="1" marL="905255" indent="-452627" defTabSz="352042">
              <a:spcBef>
                <a:spcPts val="4600"/>
              </a:spcBef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按照时间顺序划分测试和训练集，测试集在前，训练集在后，训练集:测试集=7:3</a:t>
            </a:r>
          </a:p>
          <a:p>
            <a:pPr lvl="1" marL="905255" indent="-452627" defTabSz="352042">
              <a:spcBef>
                <a:spcPts val="4600"/>
              </a:spcBef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设计策略，尝试将聚类信息及其中的因果关系与均线、动量策略结合，指导股票的分组处理（10分）</a:t>
            </a:r>
          </a:p>
          <a:p>
            <a:pPr lvl="1" marL="905255" indent="-452627" defTabSz="352042">
              <a:spcBef>
                <a:spcPts val="4600"/>
              </a:spcBef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在已知数据集对策略进行训练和调优</a:t>
            </a:r>
          </a:p>
          <a:p>
            <a:pPr lvl="1" marL="905255" indent="-452627" defTabSz="352042">
              <a:spcBef>
                <a:spcPts val="4600"/>
              </a:spcBef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将策略应用于未知数据集，并评估绩效（20分）</a:t>
            </a:r>
          </a:p>
          <a:p>
            <a:pPr lvl="2" marL="1357883" indent="-452627" defTabSz="352042">
              <a:spcBef>
                <a:spcPts val="4600"/>
              </a:spcBef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传统金融指标：年化回报率、年化波动率</a:t>
            </a:r>
          </a:p>
          <a:p>
            <a:pPr lvl="2" marL="1357883" indent="-452627" defTabSz="352042">
              <a:spcBef>
                <a:spcPts val="4600"/>
              </a:spcBef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投资效用：计算效用函数，值越高越好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数据科学：股票策略设计与实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数据科学：股票策略设计与实施</a:t>
            </a:r>
          </a:p>
        </p:txBody>
      </p:sp>
      <p:sp>
        <p:nvSpPr>
          <p:cNvPr id="298" name="对于第i个有交易的天数，定义：…"/>
          <p:cNvSpPr txBox="1"/>
          <p:nvPr>
            <p:ph type="body" idx="1"/>
          </p:nvPr>
        </p:nvSpPr>
        <p:spPr>
          <a:xfrm>
            <a:off x="712533" y="2586976"/>
            <a:ext cx="21971002" cy="1075949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57200" indent="-457200" defTabSz="355600">
              <a:spcBef>
                <a:spcPts val="4700"/>
              </a:spcBef>
              <a:buSzPct val="100000"/>
              <a:buChar char="•"/>
              <a:defRPr sz="44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对于第i个有交易的天数，定义：</a:t>
            </a:r>
          </a:p>
          <a:p>
            <a:pPr marL="457200" indent="-457200" defTabSz="355600">
              <a:spcBef>
                <a:spcPts val="4700"/>
              </a:spcBef>
              <a:buSzPct val="100000"/>
              <a:buChar char="•"/>
              <a:defRPr sz="44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 marL="457200" indent="-457200" defTabSz="355600">
              <a:spcBef>
                <a:spcPts val="4700"/>
              </a:spcBef>
              <a:buSzPct val="100000"/>
              <a:buChar char="•"/>
              <a:defRPr sz="44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 marL="457200" indent="-457200" defTabSz="355600">
              <a:spcBef>
                <a:spcPts val="4700"/>
              </a:spcBef>
              <a:buSzPct val="100000"/>
              <a:buChar char="•"/>
              <a:defRPr sz="44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 marL="457200" indent="-457200" defTabSz="355600">
              <a:spcBef>
                <a:spcPts val="4700"/>
              </a:spcBef>
              <a:buSzPct val="100000"/>
              <a:buChar char="•"/>
              <a:defRPr sz="44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其中，        ，，是该天编号为j的一笔交易的量占当天总交易量的比重，，，，，是这笔交易的回报率，T是测试集的总天数，|i|是有交易的总天数</a:t>
            </a:r>
          </a:p>
          <a:p>
            <a:pPr marL="457200" indent="-457200" defTabSz="355600">
              <a:spcBef>
                <a:spcPts val="4700"/>
              </a:spcBef>
              <a:buSzPct val="100000"/>
              <a:buChar char="•"/>
              <a:defRPr sz="44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则效用函数定义如下：</a:t>
            </a:r>
          </a:p>
        </p:txBody>
      </p:sp>
      <p:pic>
        <p:nvPicPr>
          <p:cNvPr id="299" name="CleanShot 2024-04-25 at 07.43.18@2x.png" descr="CleanShot 2024-04-25 at 07.43.18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5125" y="8065912"/>
            <a:ext cx="2080257" cy="102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CleanShot 2024-04-25 at 07.44.53@2x.png" descr="CleanShot 2024-04-25 at 07.44.53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38850" y="7896073"/>
            <a:ext cx="2176086" cy="960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CleanShot 2024-04-25 at 07.46.01@2x.png" descr="CleanShot 2024-04-25 at 07.46.01@2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16750" y="9772649"/>
            <a:ext cx="8522752" cy="2006894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使用该指标进行评估的参考比赛：https://www.kaggle.com/competitions/jane-street-market-prediction"/>
          <p:cNvSpPr txBox="1"/>
          <p:nvPr/>
        </p:nvSpPr>
        <p:spPr>
          <a:xfrm>
            <a:off x="402076" y="11587581"/>
            <a:ext cx="23579837" cy="826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使用该指标进行评估的参考比赛：https://www.kaggle.com/competitions/jane-street-market-prediction</a:t>
            </a:r>
          </a:p>
        </p:txBody>
      </p:sp>
      <p:pic>
        <p:nvPicPr>
          <p:cNvPr id="303" name="CleanShot 2024-04-25 at 13.36.43@2x.png" descr="CleanShot 2024-04-25 at 13.36.43@2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82460" y="2911069"/>
            <a:ext cx="8125646" cy="4181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ython元编程：基本想法与大作业任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Python元编程：基本想法与大作业任务</a:t>
            </a:r>
          </a:p>
        </p:txBody>
      </p:sp>
      <p:sp>
        <p:nvSpPr>
          <p:cNvPr id="211" name="任务一（15分）：补全给出的基于元编程的回测系统的元类代码（metabase.py文件中）…"/>
          <p:cNvSpPr txBox="1"/>
          <p:nvPr>
            <p:ph type="body" idx="1"/>
          </p:nvPr>
        </p:nvSpPr>
        <p:spPr>
          <a:xfrm>
            <a:off x="914610" y="2586978"/>
            <a:ext cx="21971002" cy="1037519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34340" indent="-434340" defTabSz="337820">
              <a:spcBef>
                <a:spcPts val="4400"/>
              </a:spcBef>
              <a:buSzPct val="100000"/>
              <a:buChar char="•"/>
              <a:defRPr sz="41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任务一（15分）：补全给出的基于元编程的回测系统的元类代码（metabase.py文件中）</a:t>
            </a:r>
          </a:p>
          <a:p>
            <a:pPr lvl="1" marL="868680" indent="-434340" defTabSz="337820">
              <a:spcBef>
                <a:spcPts val="4400"/>
              </a:spcBef>
              <a:defRPr sz="41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补全</a:t>
            </a:r>
            <a:r>
              <a:rPr>
                <a:solidFill>
                  <a:srgbClr val="FF26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findbases</a:t>
            </a:r>
            <a:r>
              <a:t>函数（5分）：实现</a:t>
            </a:r>
            <a:r>
              <a:rPr>
                <a:solidFill>
                  <a:srgbClr val="FF2600"/>
                </a:solidFill>
              </a:rPr>
              <a:t>寻找类的所有基（父）类</a:t>
            </a:r>
            <a:r>
              <a:t>，包括间接的基类——递归实现</a:t>
            </a:r>
          </a:p>
          <a:p>
            <a:pPr lvl="2" marL="1303019" indent="-434340" defTabSz="337820">
              <a:spcBef>
                <a:spcPts val="4400"/>
              </a:spcBef>
              <a:defRPr sz="41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出题的思路：让同学了解python中</a:t>
            </a:r>
            <a:r>
              <a:rPr>
                <a:solidFill>
                  <a:srgbClr val="FF2600"/>
                </a:solidFill>
              </a:rPr>
              <a:t>继承关系</a:t>
            </a:r>
            <a:r>
              <a:t>的遍历方式与实际继承情况</a:t>
            </a:r>
          </a:p>
          <a:p>
            <a:pPr lvl="1" marL="868680" indent="-434340" defTabSz="337820">
              <a:spcBef>
                <a:spcPts val="4400"/>
              </a:spcBef>
              <a:defRPr sz="41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补全</a:t>
            </a:r>
            <a:r>
              <a:rPr>
                <a:solidFill>
                  <a:srgbClr val="FF26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findowner</a:t>
            </a:r>
            <a:r>
              <a:t>函数（5分）：在堆栈帧中查找拥有</a:t>
            </a:r>
            <a:r>
              <a:rPr>
                <a:solidFill>
                  <a:srgbClr val="FF2600"/>
                </a:solidFill>
              </a:rPr>
              <a:t>特定类实例的对象</a:t>
            </a:r>
            <a:endParaRPr>
              <a:solidFill>
                <a:srgbClr val="FF2600"/>
              </a:solidFill>
            </a:endParaRPr>
          </a:p>
          <a:p>
            <a:pPr lvl="2" marL="1303019" indent="-434340" defTabSz="337820">
              <a:spcBef>
                <a:spcPts val="4400"/>
              </a:spcBef>
              <a:defRPr sz="41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出题的思路：让同学了解python中</a:t>
            </a:r>
            <a:r>
              <a:rPr>
                <a:solidFill>
                  <a:srgbClr val="FF2600"/>
                </a:solidFill>
              </a:rPr>
              <a:t>实例化关系</a:t>
            </a:r>
            <a:r>
              <a:t>的储存模式——栈的理解</a:t>
            </a:r>
          </a:p>
          <a:p>
            <a:pPr lvl="1" marL="868680" indent="-434340" defTabSz="337820">
              <a:spcBef>
                <a:spcPts val="4400"/>
              </a:spcBef>
              <a:defRPr sz="41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补全</a:t>
            </a:r>
            <a:r>
              <a:rPr>
                <a:solidFill>
                  <a:srgbClr val="FF26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AutoInfoClass</a:t>
            </a:r>
            <a:r>
              <a:t>类中的</a:t>
            </a:r>
            <a:r>
              <a:rPr>
                <a:solidFill>
                  <a:srgbClr val="FF26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_derive</a:t>
            </a:r>
            <a:r>
              <a:t>函数（5分）：实现了类型对象间</a:t>
            </a:r>
            <a:r>
              <a:rPr>
                <a:solidFill>
                  <a:srgbClr val="FF2600"/>
                </a:solidFill>
              </a:rPr>
              <a:t>信息的传递</a:t>
            </a:r>
            <a:endParaRPr>
              <a:solidFill>
                <a:srgbClr val="FF2600"/>
              </a:solidFill>
            </a:endParaRPr>
          </a:p>
          <a:p>
            <a:pPr lvl="2" marL="1303019" indent="-434340" defTabSz="337820">
              <a:spcBef>
                <a:spcPts val="4400"/>
              </a:spcBef>
              <a:defRPr sz="41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出题的思路：让同学了解Python中</a:t>
            </a:r>
            <a:r>
              <a:rPr>
                <a:solidFill>
                  <a:srgbClr val="FF2600"/>
                </a:solidFill>
              </a:rPr>
              <a:t>对象性质的解构方式</a:t>
            </a:r>
            <a:r>
              <a:t>——map，也就是字典</a:t>
            </a:r>
          </a:p>
          <a:p>
            <a:pPr marL="434340" indent="-434340" defTabSz="337820">
              <a:spcBef>
                <a:spcPts val="4400"/>
              </a:spcBef>
              <a:buSzPct val="100000"/>
              <a:buChar char="•"/>
              <a:defRPr sz="4100">
                <a:solidFill>
                  <a:srgbClr val="0433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额外任务</a:t>
            </a:r>
            <a:r>
              <a:rPr>
                <a:solidFill>
                  <a:srgbClr val="535860"/>
                </a:solidFill>
              </a:rPr>
              <a:t>（有助于理解回测架构）：描述</a:t>
            </a:r>
            <a:r>
              <a:rPr>
                <a:solidFill>
                  <a:srgbClr val="FF2600"/>
                </a:solidFill>
              </a:rPr>
              <a:t>数据</a:t>
            </a:r>
            <a:r>
              <a:rPr>
                <a:solidFill>
                  <a:srgbClr val="535860"/>
                </a:solidFill>
              </a:rPr>
              <a:t>进入回测系统后在各组件间的</a:t>
            </a:r>
            <a:r>
              <a:rPr>
                <a:solidFill>
                  <a:srgbClr val="FF2600"/>
                </a:solidFill>
              </a:rPr>
              <a:t>传递情况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数据科学：股票策略设计与实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数据科学：股票策略设计与实施</a:t>
            </a:r>
          </a:p>
        </p:txBody>
      </p:sp>
      <p:sp>
        <p:nvSpPr>
          <p:cNvPr id="306" name="任务四（30分）：基于以上提取出的股票特征、聚类信息和使用过的传统策略，设计股票策略并评估结果…"/>
          <p:cNvSpPr txBox="1"/>
          <p:nvPr>
            <p:ph type="body" idx="1"/>
          </p:nvPr>
        </p:nvSpPr>
        <p:spPr>
          <a:xfrm>
            <a:off x="864933" y="2510776"/>
            <a:ext cx="21971002" cy="1075949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最大的问题：几乎所有同学都没有讲效用作为训练的指标进行处理</a:t>
            </a:r>
          </a:p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甚至大多数同学没有展示效用计算的结果</a:t>
            </a:r>
          </a:p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展示的同学效用分布（因为有同学计算错了，所以不具有可比性）：</a:t>
            </a:r>
          </a:p>
        </p:txBody>
      </p:sp>
      <p:pic>
        <p:nvPicPr>
          <p:cNvPr id="307" name="CleanShot 2024-05-09 at 02.33.44@2x.png" descr="CleanShot 2024-05-09 at 02.33.44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491" y="6631961"/>
            <a:ext cx="12542929" cy="4468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数据科学：股票策略设计与实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数据科学：股票策略设计与实施</a:t>
            </a:r>
          </a:p>
        </p:txBody>
      </p:sp>
      <p:sp>
        <p:nvSpPr>
          <p:cNvPr id="310" name="任务四（30分）：基于以上提取出的股票特征、聚类信息和使用过的传统策略，设计股票策略并评估结果…"/>
          <p:cNvSpPr txBox="1"/>
          <p:nvPr>
            <p:ph type="body" idx="1"/>
          </p:nvPr>
        </p:nvSpPr>
        <p:spPr>
          <a:xfrm>
            <a:off x="864933" y="2510776"/>
            <a:ext cx="21971002" cy="1075949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问题一：几乎所有同学都没有讲效用作为训练的指标进行处理</a:t>
            </a:r>
          </a:p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有同学没有展示效用计算的结果</a:t>
            </a:r>
          </a:p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展示的同学效用分布（因为有同学计算错了，所以不具有可比性）：</a:t>
            </a:r>
          </a:p>
        </p:txBody>
      </p:sp>
      <p:pic>
        <p:nvPicPr>
          <p:cNvPr id="311" name="CleanShot 2024-05-09 at 02.36.40@2x.png" descr="CleanShot 2024-05-09 at 02.36.40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611" y="6051336"/>
            <a:ext cx="15548076" cy="7628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CleanShot 2024-05-09 at 02.37.04@2x.png" descr="CleanShot 2024-05-09 at 02.37.04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04919" y="6098699"/>
            <a:ext cx="7959858" cy="1011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数据科学：股票策略设计与实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数据科学：股票策略设计与实施</a:t>
            </a:r>
          </a:p>
        </p:txBody>
      </p:sp>
      <p:sp>
        <p:nvSpPr>
          <p:cNvPr id="315" name="任务四（30分）：基于以上提取出的股票特征、聚类信息和使用过的传统策略，设计股票策略并评估结果…"/>
          <p:cNvSpPr txBox="1"/>
          <p:nvPr>
            <p:ph type="body" idx="1"/>
          </p:nvPr>
        </p:nvSpPr>
        <p:spPr>
          <a:xfrm>
            <a:off x="864933" y="2510776"/>
            <a:ext cx="21971002" cy="1075949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问题一：几乎所有同学都没有讲效用作为训练的指标进行处理</a:t>
            </a:r>
          </a:p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有同学没有展示效用计算的结果</a:t>
            </a:r>
          </a:p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展示的同学效用分布（因为有同学计算错了，所以不具有可比性）：</a:t>
            </a:r>
          </a:p>
        </p:txBody>
      </p:sp>
      <p:pic>
        <p:nvPicPr>
          <p:cNvPr id="316" name="CleanShot 2024-05-09 at 02.38.30@2x.png" descr="CleanShot 2024-05-09 at 02.38.30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233" y="6046356"/>
            <a:ext cx="12780110" cy="5325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CleanShot 2024-05-09 at 02.38.56@2x.png" descr="CleanShot 2024-05-09 at 02.38.56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82733" y="6253274"/>
            <a:ext cx="4160576" cy="1767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CleanShot 2024-05-09 at 02.39.10@2x.png" descr="CleanShot 2024-05-09 at 02.39.10@2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47699" y="6292386"/>
            <a:ext cx="6518875" cy="1689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数据科学：股票策略设计与实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数据科学：股票策略设计与实施</a:t>
            </a:r>
          </a:p>
        </p:txBody>
      </p:sp>
      <p:sp>
        <p:nvSpPr>
          <p:cNvPr id="321" name="任务四（30分）：基于以上提取出的股票特征、聚类信息和使用过的传统策略，设计股票策略并评估结果…"/>
          <p:cNvSpPr txBox="1"/>
          <p:nvPr>
            <p:ph type="body" idx="1"/>
          </p:nvPr>
        </p:nvSpPr>
        <p:spPr>
          <a:xfrm>
            <a:off x="864933" y="2510776"/>
            <a:ext cx="21971002" cy="1075949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问题一：几乎所有同学都没有讲效用作为训练的指标进行处理</a:t>
            </a:r>
          </a:p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有同学没有展示效用计算的结果</a:t>
            </a:r>
          </a:p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展示的同学效用分布（有同学计算错了）：</a:t>
            </a:r>
          </a:p>
        </p:txBody>
      </p:sp>
      <p:pic>
        <p:nvPicPr>
          <p:cNvPr id="322" name="CleanShot 2024-05-09 at 02.40.39@2x.png" descr="CleanShot 2024-05-09 at 02.40.39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278" y="6384659"/>
            <a:ext cx="14476157" cy="4521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CleanShot 2024-05-09 at 02.40.51@2x.png" descr="CleanShot 2024-05-09 at 02.40.51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3653" y="11142805"/>
            <a:ext cx="9654987" cy="12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数据科学：股票策略设计与实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数据科学：股票策略设计与实施</a:t>
            </a:r>
          </a:p>
        </p:txBody>
      </p:sp>
      <p:sp>
        <p:nvSpPr>
          <p:cNvPr id="326" name="任务四（30分）：基于以上提取出的股票特征、聚类信息和使用过的传统策略，设计股票策略并评估结果…"/>
          <p:cNvSpPr txBox="1"/>
          <p:nvPr>
            <p:ph type="body" idx="1"/>
          </p:nvPr>
        </p:nvSpPr>
        <p:spPr>
          <a:xfrm>
            <a:off x="864933" y="2510776"/>
            <a:ext cx="21971002" cy="1075949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问题一：几乎所有同学都没有讲效用作为训练的指标进行处理</a:t>
            </a:r>
          </a:p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有同学没有展示效用计算的结果</a:t>
            </a:r>
          </a:p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展示的同学效用分布（有同学计算错了）：</a:t>
            </a:r>
          </a:p>
        </p:txBody>
      </p:sp>
      <p:pic>
        <p:nvPicPr>
          <p:cNvPr id="327" name="CleanShot 2024-05-09 at 02.43.51@2x.png" descr="CleanShot 2024-05-09 at 02.43.51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020" y="6312005"/>
            <a:ext cx="13254689" cy="6850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CleanShot 2024-05-09 at 02.44.01@2x.png" descr="CleanShot 2024-05-09 at 02.44.01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86608" y="6414213"/>
            <a:ext cx="7114416" cy="2032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数据科学：股票策略设计与实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数据科学：股票策略设计与实施</a:t>
            </a:r>
          </a:p>
        </p:txBody>
      </p:sp>
      <p:sp>
        <p:nvSpPr>
          <p:cNvPr id="331" name="任务四（30分）：基于以上提取出的股票特征、聚类信息和使用过的传统策略，设计股票策略并评估结果…"/>
          <p:cNvSpPr txBox="1"/>
          <p:nvPr>
            <p:ph type="body" idx="1"/>
          </p:nvPr>
        </p:nvSpPr>
        <p:spPr>
          <a:xfrm>
            <a:off x="864933" y="2510776"/>
            <a:ext cx="21971002" cy="1075949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问题二：有同学回测使用了训练集的数据，回报明显过高——这显然是不对的</a:t>
            </a:r>
          </a:p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问题三：没有使用回测系统来检验策略</a:t>
            </a:r>
          </a:p>
        </p:txBody>
      </p:sp>
      <p:pic>
        <p:nvPicPr>
          <p:cNvPr id="332" name="CleanShot 2024-05-09 at 02.57.14@2x.png" descr="CleanShot 2024-05-09 at 02.57.14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7730" y="3532987"/>
            <a:ext cx="10314193" cy="2158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CleanShot 2024-05-09 at 02.59.08@2x.png" descr="CleanShot 2024-05-09 at 02.59.08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08952" y="3532987"/>
            <a:ext cx="10666933" cy="2158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CleanShot 2024-05-09 at 03.06.34@2x.png" descr="CleanShot 2024-05-09 at 03.06.34@2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3226" y="6392767"/>
            <a:ext cx="10666933" cy="2995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CleanShot 2024-05-09 at 03.07.14@2x.png" descr="CleanShot 2024-05-09 at 03.07.14@2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93457" y="6474050"/>
            <a:ext cx="10052006" cy="2361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数据科学：股票策略设计与实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数据科学：股票策略设计与实施</a:t>
            </a:r>
          </a:p>
        </p:txBody>
      </p:sp>
      <p:sp>
        <p:nvSpPr>
          <p:cNvPr id="338" name="任务四（30分）：基于以上提取出的股票特征、聚类信息和使用过的传统策略，设计股票策略并评估结果…"/>
          <p:cNvSpPr txBox="1"/>
          <p:nvPr>
            <p:ph type="body" idx="1"/>
          </p:nvPr>
        </p:nvSpPr>
        <p:spPr>
          <a:xfrm>
            <a:off x="864933" y="2510776"/>
            <a:ext cx="21971002" cy="10759494"/>
          </a:xfrm>
          <a:prstGeom prst="rect">
            <a:avLst/>
          </a:prstGeom>
        </p:spPr>
        <p:txBody>
          <a:bodyPr lIns="50800" tIns="50800" rIns="50800" bIns="50800"/>
          <a:lstStyle>
            <a:lvl1pPr marL="452627" indent="-452627" defTabSz="352042">
              <a:spcBef>
                <a:spcPts val="4600"/>
              </a:spcBef>
              <a:buSzPct val="100000"/>
              <a:buChar char="•"/>
              <a:defRPr sz="43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年化回报率和年化波动率的分布展示（回报高通常波动也高，很难平衡）</a:t>
            </a:r>
          </a:p>
        </p:txBody>
      </p:sp>
      <p:pic>
        <p:nvPicPr>
          <p:cNvPr id="339" name="CleanShot 2024-05-09 at 03.12.00@2x.png" descr="CleanShot 2024-05-09 at 03.12.00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8296" y="3674719"/>
            <a:ext cx="4129662" cy="790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CleanShot 2024-05-09 at 03.12.15@2x.png" descr="CleanShot 2024-05-09 at 03.12.15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94960" y="3932687"/>
            <a:ext cx="4044898" cy="7384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等线"/>
                <a:ea typeface="等线"/>
                <a:cs typeface="等线"/>
                <a:sym typeface="等线"/>
              </a:rPr>
              <a:t>量化回测与股票策略</a:t>
            </a:r>
            <a:br>
              <a:rPr>
                <a:latin typeface="等线"/>
                <a:ea typeface="等线"/>
                <a:cs typeface="等线"/>
                <a:sym typeface="等线"/>
              </a:rPr>
            </a:br>
            <a:r>
              <a:rPr>
                <a:latin typeface="等线"/>
                <a:ea typeface="等线"/>
                <a:cs typeface="等线"/>
                <a:sym typeface="等线"/>
              </a:rPr>
              <a:t>期中大作业汇报</a:t>
            </a:r>
          </a:p>
        </p:txBody>
      </p:sp>
      <p:sp>
        <p:nvSpPr>
          <p:cNvPr id="343" name="副标题 2"/>
          <p:cNvSpPr txBox="1"/>
          <p:nvPr>
            <p:ph type="body" sz="quarter" idx="1"/>
          </p:nvPr>
        </p:nvSpPr>
        <p:spPr>
          <a:xfrm>
            <a:off x="3048000" y="8429973"/>
            <a:ext cx="18288000" cy="3311523"/>
          </a:xfrm>
          <a:prstGeom prst="rect">
            <a:avLst/>
          </a:prstGeom>
        </p:spPr>
        <p:txBody>
          <a:bodyPr/>
          <a:lstStyle/>
          <a:p>
            <a:pPr/>
            <a:r>
              <a:t>2100013087 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王瑞琛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/>
            <a:r>
              <a:t>Task 1</a:t>
            </a:r>
            <a:br/>
            <a:r>
              <a:rPr sz="5600">
                <a:latin typeface="等线"/>
                <a:ea typeface="等线"/>
                <a:cs typeface="等线"/>
                <a:sym typeface="等线"/>
              </a:rPr>
              <a:t>补全基于元编程的回测系统的元类代码（</a:t>
            </a:r>
            <a:r>
              <a:rPr sz="5600"/>
              <a:t>metabase.py</a:t>
            </a:r>
            <a:r>
              <a:rPr sz="5600">
                <a:latin typeface="等线"/>
                <a:ea typeface="等线"/>
                <a:cs typeface="等线"/>
                <a:sym typeface="等线"/>
              </a:rPr>
              <a:t>）</a:t>
            </a:r>
          </a:p>
        </p:txBody>
      </p:sp>
      <p:pic>
        <p:nvPicPr>
          <p:cNvPr id="346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0950" y="4240405"/>
            <a:ext cx="18130753" cy="7877907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文本框 4"/>
          <p:cNvSpPr txBox="1"/>
          <p:nvPr/>
        </p:nvSpPr>
        <p:spPr>
          <a:xfrm>
            <a:off x="541942" y="3030402"/>
            <a:ext cx="6703654" cy="1884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spcBef>
                <a:spcPts val="0"/>
              </a:spcBef>
              <a:defRPr sz="48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1-1 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补全</a:t>
            </a:r>
            <a:r>
              <a:t>findbases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函数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7035" y="379276"/>
            <a:ext cx="16543571" cy="1312570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标题 1"/>
          <p:cNvSpPr txBox="1"/>
          <p:nvPr>
            <p:ph type="title"/>
          </p:nvPr>
        </p:nvSpPr>
        <p:spPr>
          <a:xfrm>
            <a:off x="450502" y="379276"/>
            <a:ext cx="21031201" cy="2651126"/>
          </a:xfrm>
          <a:prstGeom prst="rect">
            <a:avLst/>
          </a:prstGeom>
        </p:spPr>
        <p:txBody>
          <a:bodyPr/>
          <a:lstStyle/>
          <a:p>
            <a:pPr/>
            <a:r>
              <a:t>Task 1</a:t>
            </a:r>
          </a:p>
        </p:txBody>
      </p:sp>
      <p:sp>
        <p:nvSpPr>
          <p:cNvPr id="351" name="文本框 10"/>
          <p:cNvSpPr txBox="1"/>
          <p:nvPr/>
        </p:nvSpPr>
        <p:spPr>
          <a:xfrm>
            <a:off x="541942" y="2568736"/>
            <a:ext cx="6703654" cy="1884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spcBef>
                <a:spcPts val="0"/>
              </a:spcBef>
              <a:defRPr sz="48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1-2 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补全</a:t>
            </a:r>
            <a:r>
              <a:t>findowner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函数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ython元编程：基本想法与大作业任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Python元编程：基本想法与大作业任务</a:t>
            </a:r>
          </a:p>
        </p:txBody>
      </p:sp>
      <p:sp>
        <p:nvSpPr>
          <p:cNvPr id="214" name="任务一（15分）：补全给出的基于元编程的回测系统的元类代码（metabase.py文件中）…"/>
          <p:cNvSpPr txBox="1"/>
          <p:nvPr>
            <p:ph type="body" idx="1"/>
          </p:nvPr>
        </p:nvSpPr>
        <p:spPr>
          <a:xfrm>
            <a:off x="914610" y="2586977"/>
            <a:ext cx="21971002" cy="10375195"/>
          </a:xfrm>
          <a:prstGeom prst="rect">
            <a:avLst/>
          </a:prstGeom>
        </p:spPr>
        <p:txBody>
          <a:bodyPr lIns="50800" tIns="50800" rIns="50800" bIns="50800"/>
          <a:lstStyle>
            <a:lvl1pPr marL="434340" indent="-434340" defTabSz="337820">
              <a:spcBef>
                <a:spcPts val="4400"/>
              </a:spcBef>
              <a:buSzPct val="100000"/>
              <a:buChar char="•"/>
              <a:defRPr sz="41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问题一：环境问题：matplotlib版本必须早于3.2.2，否则与pyfolio冲突</a:t>
            </a:r>
          </a:p>
        </p:txBody>
      </p:sp>
      <p:pic>
        <p:nvPicPr>
          <p:cNvPr id="215" name="CleanShot 2024-05-09 at 01.12.47@2x.png" descr="CleanShot 2024-05-09 at 01.12.47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051" y="4717365"/>
            <a:ext cx="9538494" cy="6114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CleanShot 2024-05-09 at 01.13.17@2x.png" descr="CleanShot 2024-05-09 at 01.13.17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1967" y="8867020"/>
            <a:ext cx="6929874" cy="2414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CleanShot 2024-05-09 at 01.13.32@2x.png" descr="CleanShot 2024-05-09 at 01.13.32@2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98970" y="4532736"/>
            <a:ext cx="6742374" cy="3361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CleanShot 2024-05-09 at 01.13.51@2x.png" descr="CleanShot 2024-05-09 at 01.13.51@2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007262" y="4734161"/>
            <a:ext cx="7525698" cy="4688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标题 1"/>
          <p:cNvSpPr txBox="1"/>
          <p:nvPr/>
        </p:nvSpPr>
        <p:spPr>
          <a:xfrm>
            <a:off x="541942" y="379276"/>
            <a:ext cx="20848320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>
            <a:lvl1pPr defTabSz="1828800">
              <a:lnSpc>
                <a:spcPct val="90000"/>
              </a:lnSpc>
              <a:spcBef>
                <a:spcPts val="0"/>
              </a:spcBef>
              <a:defRPr sz="88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Task 1</a:t>
            </a:r>
          </a:p>
        </p:txBody>
      </p:sp>
      <p:sp>
        <p:nvSpPr>
          <p:cNvPr id="354" name="文本框 9"/>
          <p:cNvSpPr txBox="1"/>
          <p:nvPr/>
        </p:nvSpPr>
        <p:spPr>
          <a:xfrm>
            <a:off x="4520251" y="1243171"/>
            <a:ext cx="12248605" cy="1884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spcBef>
                <a:spcPts val="0"/>
              </a:spcBef>
              <a:defRPr sz="48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1-3 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补全</a:t>
            </a:r>
            <a:r>
              <a:t>AutoInfoClass**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类中的</a:t>
            </a:r>
            <a:r>
              <a:t>_derive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函数</a:t>
            </a:r>
          </a:p>
        </p:txBody>
      </p:sp>
      <p:pic>
        <p:nvPicPr>
          <p:cNvPr id="355" name="图片 10" descr="图片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6160" y="2166502"/>
            <a:ext cx="14986579" cy="11374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标题 1"/>
          <p:cNvSpPr txBox="1"/>
          <p:nvPr/>
        </p:nvSpPr>
        <p:spPr>
          <a:xfrm>
            <a:off x="541942" y="379276"/>
            <a:ext cx="20848320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>
            <a:lvl1pPr defTabSz="1828800">
              <a:lnSpc>
                <a:spcPct val="90000"/>
              </a:lnSpc>
              <a:spcBef>
                <a:spcPts val="0"/>
              </a:spcBef>
              <a:defRPr sz="88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Task 1</a:t>
            </a:r>
          </a:p>
        </p:txBody>
      </p:sp>
      <p:sp>
        <p:nvSpPr>
          <p:cNvPr id="358" name="文本框 9"/>
          <p:cNvSpPr txBox="1"/>
          <p:nvPr/>
        </p:nvSpPr>
        <p:spPr>
          <a:xfrm>
            <a:off x="4520251" y="1243171"/>
            <a:ext cx="12248605" cy="1884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spcBef>
                <a:spcPts val="0"/>
              </a:spcBef>
              <a:defRPr sz="48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1-3 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补全</a:t>
            </a:r>
            <a:r>
              <a:t>AutoInfoClass**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类中的</a:t>
            </a:r>
            <a:r>
              <a:t>_derive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函数</a:t>
            </a:r>
          </a:p>
        </p:txBody>
      </p:sp>
      <p:pic>
        <p:nvPicPr>
          <p:cNvPr id="359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3083" y="2166499"/>
            <a:ext cx="16072106" cy="11319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/>
            <a:r>
              <a:t>Task 2</a:t>
            </a:r>
            <a:br/>
            <a:r>
              <a:rPr sz="5600">
                <a:latin typeface="等线"/>
                <a:ea typeface="等线"/>
                <a:cs typeface="等线"/>
                <a:sym typeface="等线"/>
              </a:rPr>
              <a:t>传统股票策略实现：动量信号</a:t>
            </a:r>
            <a:r>
              <a:rPr sz="5600"/>
              <a:t>+</a:t>
            </a:r>
            <a:r>
              <a:rPr sz="5600">
                <a:latin typeface="等线"/>
                <a:ea typeface="等线"/>
                <a:cs typeface="等线"/>
                <a:sym typeface="等线"/>
              </a:rPr>
              <a:t>双均线信号</a:t>
            </a:r>
          </a:p>
        </p:txBody>
      </p:sp>
      <p:sp>
        <p:nvSpPr>
          <p:cNvPr id="362" name="文本框 9"/>
          <p:cNvSpPr txBox="1"/>
          <p:nvPr/>
        </p:nvSpPr>
        <p:spPr>
          <a:xfrm>
            <a:off x="1642233" y="3582682"/>
            <a:ext cx="21099532" cy="4348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spcBef>
                <a:spcPts val="0"/>
              </a:spcBef>
              <a:defRPr>
                <a:solidFill>
                  <a:srgbClr val="FF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动量策略</a:t>
            </a:r>
          </a:p>
          <a:p>
            <a:pPr defTabSz="1828800">
              <a:spcBef>
                <a:spcPts val="0"/>
              </a:spcBef>
              <a:defRPr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计算过去一段时间各支股票的累计收益率，买入大于某一阈值的股票。</a:t>
            </a:r>
          </a:p>
          <a:p>
            <a:pPr defTabSz="1828800">
              <a:spcBef>
                <a:spcPts val="0"/>
              </a:spcBef>
              <a:defRPr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  <a:p>
            <a:pPr defTabSz="1828800">
              <a:spcBef>
                <a:spcPts val="0"/>
              </a:spcBef>
              <a:defRPr>
                <a:solidFill>
                  <a:srgbClr val="FF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双均线策略</a:t>
            </a:r>
          </a:p>
          <a:p>
            <a:pPr defTabSz="1828800">
              <a:spcBef>
                <a:spcPts val="0"/>
              </a:spcBef>
              <a:defRPr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短期均线向上穿出长期均线时，形成买入信号；</a:t>
            </a:r>
          </a:p>
          <a:p>
            <a:pPr defTabSz="1828800">
              <a:spcBef>
                <a:spcPts val="0"/>
              </a:spcBef>
              <a:defRPr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短期均线向下穿出长期均线时，形成卖出信号。</a:t>
            </a:r>
          </a:p>
        </p:txBody>
      </p:sp>
      <p:pic>
        <p:nvPicPr>
          <p:cNvPr id="363" name="墨迹 16" descr="墨迹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2852" y="7996146"/>
            <a:ext cx="9854641" cy="4645441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文本框 18"/>
          <p:cNvSpPr txBox="1"/>
          <p:nvPr/>
        </p:nvSpPr>
        <p:spPr>
          <a:xfrm>
            <a:off x="17716247" y="11012326"/>
            <a:ext cx="3414431" cy="201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spcBef>
                <a:spcPts val="0"/>
              </a:spcBef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     </a:t>
            </a:r>
            <a:r>
              <a:rPr>
                <a:solidFill>
                  <a:srgbClr val="FF0000"/>
                </a:solidFill>
              </a:rPr>
              <a:t>5</a:t>
            </a:r>
            <a:r>
              <a:rPr>
                <a:solidFill>
                  <a:srgbClr val="FF0000"/>
                </a:solidFill>
                <a:latin typeface="等线"/>
                <a:ea typeface="等线"/>
                <a:cs typeface="等线"/>
                <a:sym typeface="等线"/>
              </a:rPr>
              <a:t>日均线</a:t>
            </a:r>
            <a:endParaRPr>
              <a:solidFill>
                <a:srgbClr val="FF0000"/>
              </a:solidFill>
            </a:endParaRPr>
          </a:p>
          <a:p>
            <a: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  <a:p>
            <a:pPr defTabSz="1828800">
              <a:spcBef>
                <a:spcPts val="0"/>
              </a:spcBef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    15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日均线</a:t>
            </a:r>
          </a:p>
        </p:txBody>
      </p:sp>
      <p:pic>
        <p:nvPicPr>
          <p:cNvPr id="365" name="墨迹 19" descr="墨迹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55252" y="8611845"/>
            <a:ext cx="8652961" cy="480024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本框 20"/>
          <p:cNvSpPr txBox="1"/>
          <p:nvPr/>
        </p:nvSpPr>
        <p:spPr>
          <a:xfrm>
            <a:off x="7062520" y="11566324"/>
            <a:ext cx="2134939" cy="81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spcBef>
                <a:spcPts val="0"/>
              </a:spcBef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买入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</a:p>
        </p:txBody>
      </p:sp>
      <p:sp>
        <p:nvSpPr>
          <p:cNvPr id="367" name="文本框 21"/>
          <p:cNvSpPr txBox="1"/>
          <p:nvPr/>
        </p:nvSpPr>
        <p:spPr>
          <a:xfrm>
            <a:off x="12733138" y="8867164"/>
            <a:ext cx="2134939" cy="81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spcBef>
                <a:spcPts val="0"/>
              </a:spcBef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>
                <a:latin typeface="Wingdings"/>
                <a:ea typeface="Wingdings"/>
                <a:cs typeface="Wingdings"/>
                <a:sym typeface="Wingdings"/>
              </a:rPr>
              <a:t>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卖出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3" grpId="1"/>
      <p:bldP build="whole" bldLvl="1" animBg="1" rev="0" advAuto="0" spid="364" grpId="3"/>
      <p:bldP build="whole" bldLvl="1" animBg="1" rev="0" advAuto="0" spid="365" grpId="2"/>
      <p:bldP build="whole" bldLvl="1" animBg="1" rev="0" advAuto="0" spid="367" grpId="5"/>
      <p:bldP build="whole" bldLvl="1" animBg="1" rev="0" advAuto="0" spid="366" grpId="4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标题 1"/>
          <p:cNvSpPr txBox="1"/>
          <p:nvPr/>
        </p:nvSpPr>
        <p:spPr>
          <a:xfrm>
            <a:off x="541942" y="493188"/>
            <a:ext cx="20848320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/>
          <a:p>
            <a:pPr defTabSz="1828800">
              <a:lnSpc>
                <a:spcPct val="90000"/>
              </a:lnSpc>
              <a:spcBef>
                <a:spcPts val="0"/>
              </a:spcBef>
              <a:defRPr sz="88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Task 2</a:t>
            </a:r>
            <a:br/>
            <a:r>
              <a:rPr sz="5600">
                <a:latin typeface="等线"/>
                <a:ea typeface="等线"/>
                <a:cs typeface="等线"/>
                <a:sym typeface="等线"/>
              </a:rPr>
              <a:t>股票日交易数据</a:t>
            </a:r>
          </a:p>
        </p:txBody>
      </p:sp>
      <p:pic>
        <p:nvPicPr>
          <p:cNvPr id="370" name="图片 12" descr="图片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8229" y="1294283"/>
            <a:ext cx="17811751" cy="1173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图片 7" descr="图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6468" y="3955862"/>
            <a:ext cx="22451063" cy="7222464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标题 1"/>
          <p:cNvSpPr txBox="1"/>
          <p:nvPr/>
        </p:nvSpPr>
        <p:spPr>
          <a:xfrm>
            <a:off x="541942" y="493188"/>
            <a:ext cx="20848320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/>
          <a:p>
            <a:pPr defTabSz="1828800">
              <a:lnSpc>
                <a:spcPct val="90000"/>
              </a:lnSpc>
              <a:spcBef>
                <a:spcPts val="0"/>
              </a:spcBef>
              <a:defRPr sz="88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Task 2</a:t>
            </a:r>
            <a:br/>
            <a:r>
              <a:rPr sz="5600">
                <a:latin typeface="等线"/>
                <a:ea typeface="等线"/>
                <a:cs typeface="等线"/>
                <a:sym typeface="等线"/>
              </a:rPr>
              <a:t>向回测系统添加数据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标题 1"/>
          <p:cNvSpPr txBox="1"/>
          <p:nvPr/>
        </p:nvSpPr>
        <p:spPr>
          <a:xfrm>
            <a:off x="541942" y="493188"/>
            <a:ext cx="20848320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/>
          <a:p>
            <a:pPr defTabSz="1828800">
              <a:lnSpc>
                <a:spcPct val="90000"/>
              </a:lnSpc>
              <a:spcBef>
                <a:spcPts val="0"/>
              </a:spcBef>
              <a:defRPr sz="88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Task 2</a:t>
            </a:r>
            <a:br/>
            <a:r>
              <a:rPr sz="5600">
                <a:latin typeface="等线"/>
                <a:ea typeface="等线"/>
                <a:cs typeface="等线"/>
                <a:sym typeface="等线"/>
              </a:rPr>
              <a:t>设置策略参数</a:t>
            </a:r>
            <a:r>
              <a:rPr sz="5600"/>
              <a:t>+</a:t>
            </a:r>
            <a:r>
              <a:rPr sz="5600">
                <a:latin typeface="等线"/>
                <a:ea typeface="等线"/>
                <a:cs typeface="等线"/>
                <a:sym typeface="等线"/>
              </a:rPr>
              <a:t>信息打印函数</a:t>
            </a:r>
          </a:p>
        </p:txBody>
      </p:sp>
      <p:pic>
        <p:nvPicPr>
          <p:cNvPr id="376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8369" y="3323385"/>
            <a:ext cx="14333714" cy="88351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标题 1"/>
          <p:cNvSpPr txBox="1"/>
          <p:nvPr/>
        </p:nvSpPr>
        <p:spPr>
          <a:xfrm>
            <a:off x="541942" y="493188"/>
            <a:ext cx="20848320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/>
          <a:p>
            <a:pPr defTabSz="1828800">
              <a:lnSpc>
                <a:spcPct val="90000"/>
              </a:lnSpc>
              <a:spcBef>
                <a:spcPts val="0"/>
              </a:spcBef>
              <a:defRPr sz="88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Task 2</a:t>
            </a:r>
            <a:br/>
            <a:r>
              <a:rPr sz="5600"/>
              <a:t>__init__</a:t>
            </a:r>
            <a:r>
              <a:rPr sz="5600">
                <a:latin typeface="等线"/>
                <a:ea typeface="等线"/>
                <a:cs typeface="等线"/>
                <a:sym typeface="等线"/>
              </a:rPr>
              <a:t>函数：为每支股票创建动量和均线信号</a:t>
            </a:r>
          </a:p>
        </p:txBody>
      </p:sp>
      <p:pic>
        <p:nvPicPr>
          <p:cNvPr id="379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390" y="3336052"/>
            <a:ext cx="23703219" cy="8621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标题 1"/>
          <p:cNvSpPr txBox="1"/>
          <p:nvPr/>
        </p:nvSpPr>
        <p:spPr>
          <a:xfrm>
            <a:off x="541942" y="493188"/>
            <a:ext cx="20848320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/>
          <a:p>
            <a:pPr defTabSz="1828800">
              <a:lnSpc>
                <a:spcPct val="90000"/>
              </a:lnSpc>
              <a:spcBef>
                <a:spcPts val="0"/>
              </a:spcBef>
              <a:defRPr sz="88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Task 2 </a:t>
            </a:r>
            <a:r>
              <a:rPr sz="5600"/>
              <a:t>next</a:t>
            </a:r>
            <a:r>
              <a:rPr sz="5600">
                <a:latin typeface="等线"/>
                <a:ea typeface="等线"/>
                <a:cs typeface="等线"/>
                <a:sym typeface="等线"/>
              </a:rPr>
              <a:t>函数</a:t>
            </a:r>
            <a:endParaRPr sz="5600"/>
          </a:p>
          <a:p>
            <a:pPr defTabSz="1828800">
              <a:lnSpc>
                <a:spcPct val="90000"/>
              </a:lnSpc>
              <a:spcBef>
                <a:spcPts val="0"/>
              </a:spcBef>
              <a:defRPr sz="5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 Step1: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检查每日持仓</a:t>
            </a:r>
          </a:p>
        </p:txBody>
      </p:sp>
      <p:pic>
        <p:nvPicPr>
          <p:cNvPr id="382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2361" y="3933254"/>
            <a:ext cx="22692936" cy="63130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标题 1"/>
          <p:cNvSpPr txBox="1"/>
          <p:nvPr/>
        </p:nvSpPr>
        <p:spPr>
          <a:xfrm>
            <a:off x="541942" y="493188"/>
            <a:ext cx="20848320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/>
          <a:p>
            <a:pPr defTabSz="1828800">
              <a:lnSpc>
                <a:spcPct val="90000"/>
              </a:lnSpc>
              <a:spcBef>
                <a:spcPts val="0"/>
              </a:spcBef>
              <a:defRPr sz="88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Task 2 </a:t>
            </a:r>
            <a:r>
              <a:rPr sz="5600"/>
              <a:t>next</a:t>
            </a:r>
            <a:r>
              <a:rPr sz="5600">
                <a:latin typeface="等线"/>
                <a:ea typeface="等线"/>
                <a:cs typeface="等线"/>
                <a:sym typeface="等线"/>
              </a:rPr>
              <a:t>函数</a:t>
            </a:r>
            <a:endParaRPr sz="5600"/>
          </a:p>
          <a:p>
            <a:pPr defTabSz="1828800">
              <a:lnSpc>
                <a:spcPct val="90000"/>
              </a:lnSpc>
              <a:spcBef>
                <a:spcPts val="0"/>
              </a:spcBef>
              <a:defRPr sz="5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 Step2: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卖出</a:t>
            </a:r>
            <a:r>
              <a:t>/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买入逻辑</a:t>
            </a:r>
          </a:p>
        </p:txBody>
      </p:sp>
      <p:pic>
        <p:nvPicPr>
          <p:cNvPr id="385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932" y="4580909"/>
            <a:ext cx="23580136" cy="5278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标题 1"/>
          <p:cNvSpPr txBox="1"/>
          <p:nvPr/>
        </p:nvSpPr>
        <p:spPr>
          <a:xfrm>
            <a:off x="541942" y="493188"/>
            <a:ext cx="20848320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/>
          <a:p>
            <a:pPr defTabSz="1828800">
              <a:lnSpc>
                <a:spcPct val="90000"/>
              </a:lnSpc>
              <a:spcBef>
                <a:spcPts val="0"/>
              </a:spcBef>
              <a:defRPr sz="88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Task 2 </a:t>
            </a:r>
            <a:r>
              <a:rPr sz="5600"/>
              <a:t>next</a:t>
            </a:r>
            <a:r>
              <a:rPr sz="5600">
                <a:latin typeface="等线"/>
                <a:ea typeface="等线"/>
                <a:cs typeface="等线"/>
                <a:sym typeface="等线"/>
              </a:rPr>
              <a:t>函数</a:t>
            </a:r>
            <a:endParaRPr sz="5600"/>
          </a:p>
          <a:p>
            <a:pPr defTabSz="1828800">
              <a:lnSpc>
                <a:spcPct val="90000"/>
              </a:lnSpc>
              <a:spcBef>
                <a:spcPts val="0"/>
              </a:spcBef>
              <a:defRPr sz="5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 Step2: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卖出</a:t>
            </a:r>
            <a:r>
              <a:t>/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买入逻辑</a:t>
            </a:r>
          </a:p>
        </p:txBody>
      </p:sp>
      <p:pic>
        <p:nvPicPr>
          <p:cNvPr id="388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426" y="4725406"/>
            <a:ext cx="23977148" cy="5109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ython元编程：基本想法与大作业任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Python元编程：基本想法与大作业任务</a:t>
            </a:r>
          </a:p>
        </p:txBody>
      </p:sp>
      <p:sp>
        <p:nvSpPr>
          <p:cNvPr id="221" name="任务一（15分）：补全给出的基于元编程的回测系统的元类代码（metabase.py文件中）…"/>
          <p:cNvSpPr txBox="1"/>
          <p:nvPr>
            <p:ph type="body" idx="1"/>
          </p:nvPr>
        </p:nvSpPr>
        <p:spPr>
          <a:xfrm>
            <a:off x="914610" y="2586977"/>
            <a:ext cx="21971002" cy="10375195"/>
          </a:xfrm>
          <a:prstGeom prst="rect">
            <a:avLst/>
          </a:prstGeom>
        </p:spPr>
        <p:txBody>
          <a:bodyPr lIns="50800" tIns="50800" rIns="50800" bIns="50800"/>
          <a:lstStyle>
            <a:lvl1pPr marL="434340" indent="-434340" defTabSz="337820">
              <a:spcBef>
                <a:spcPts val="4400"/>
              </a:spcBef>
              <a:buSzPct val="100000"/>
              <a:buChar char="•"/>
              <a:defRPr sz="41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问题二：Pycharm的虚拟环境问题</a:t>
            </a:r>
          </a:p>
        </p:txBody>
      </p:sp>
      <p:pic>
        <p:nvPicPr>
          <p:cNvPr id="222" name="CleanShot 2024-05-09 at 01.16.54@2x.png" descr="CleanShot 2024-05-09 at 01.16.54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5986" y="4237778"/>
            <a:ext cx="13962395" cy="5138502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代码检测使用的解释器和实际运行的不一样，不影响使用"/>
          <p:cNvSpPr txBox="1"/>
          <p:nvPr/>
        </p:nvSpPr>
        <p:spPr>
          <a:xfrm>
            <a:off x="1021297" y="3568979"/>
            <a:ext cx="963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代码检测使用的解释器和实际运行的不一样，不影响使用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标题 1"/>
          <p:cNvSpPr txBox="1"/>
          <p:nvPr/>
        </p:nvSpPr>
        <p:spPr>
          <a:xfrm>
            <a:off x="541942" y="493188"/>
            <a:ext cx="20848320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/>
          <a:p>
            <a:pPr defTabSz="1828800">
              <a:lnSpc>
                <a:spcPct val="90000"/>
              </a:lnSpc>
              <a:spcBef>
                <a:spcPts val="0"/>
              </a:spcBef>
              <a:defRPr sz="88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Task 2 </a:t>
            </a:r>
            <a:r>
              <a:rPr sz="5600"/>
              <a:t>next</a:t>
            </a:r>
            <a:r>
              <a:rPr sz="5600">
                <a:latin typeface="等线"/>
                <a:ea typeface="等线"/>
                <a:cs typeface="等线"/>
                <a:sym typeface="等线"/>
              </a:rPr>
              <a:t>函数</a:t>
            </a:r>
            <a:endParaRPr sz="5600"/>
          </a:p>
          <a:p>
            <a:pPr defTabSz="1828800">
              <a:lnSpc>
                <a:spcPct val="90000"/>
              </a:lnSpc>
              <a:spcBef>
                <a:spcPts val="0"/>
              </a:spcBef>
              <a:defRPr sz="5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 Step3: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止盈</a:t>
            </a:r>
            <a:r>
              <a:t>/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止损逻辑</a:t>
            </a:r>
          </a:p>
        </p:txBody>
      </p:sp>
      <p:pic>
        <p:nvPicPr>
          <p:cNvPr id="391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8647" y="3325183"/>
            <a:ext cx="19838105" cy="8491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标题 1"/>
          <p:cNvSpPr txBox="1"/>
          <p:nvPr/>
        </p:nvSpPr>
        <p:spPr>
          <a:xfrm>
            <a:off x="541942" y="493188"/>
            <a:ext cx="20848320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/>
          <a:p>
            <a:pPr defTabSz="1828800">
              <a:lnSpc>
                <a:spcPct val="90000"/>
              </a:lnSpc>
              <a:spcBef>
                <a:spcPts val="0"/>
              </a:spcBef>
              <a:defRPr sz="88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Task 2 </a:t>
            </a:r>
            <a:r>
              <a:rPr sz="5600"/>
              <a:t>next</a:t>
            </a:r>
            <a:r>
              <a:rPr sz="5600">
                <a:latin typeface="等线"/>
                <a:ea typeface="等线"/>
                <a:cs typeface="等线"/>
                <a:sym typeface="等线"/>
              </a:rPr>
              <a:t>函数</a:t>
            </a:r>
            <a:endParaRPr sz="5600"/>
          </a:p>
          <a:p>
            <a:pPr defTabSz="1828800">
              <a:lnSpc>
                <a:spcPct val="90000"/>
              </a:lnSpc>
              <a:spcBef>
                <a:spcPts val="0"/>
              </a:spcBef>
              <a:defRPr sz="5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 Step4: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整理信息</a:t>
            </a:r>
          </a:p>
        </p:txBody>
      </p:sp>
      <p:pic>
        <p:nvPicPr>
          <p:cNvPr id="394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736" y="4766721"/>
            <a:ext cx="22622440" cy="5620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/>
            <a:r>
              <a:t>Task 2</a:t>
            </a:r>
            <a:br/>
            <a:r>
              <a:rPr sz="5600"/>
              <a:t>notify_order</a:t>
            </a:r>
            <a:r>
              <a:rPr sz="5600">
                <a:latin typeface="等线"/>
                <a:ea typeface="等线"/>
                <a:cs typeface="等线"/>
                <a:sym typeface="等线"/>
              </a:rPr>
              <a:t>函数</a:t>
            </a:r>
            <a:r>
              <a:rPr sz="5600"/>
              <a:t> </a:t>
            </a:r>
          </a:p>
        </p:txBody>
      </p:sp>
      <p:pic>
        <p:nvPicPr>
          <p:cNvPr id="397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0150" y="3942077"/>
            <a:ext cx="21468239" cy="6278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/>
            <a:r>
              <a:t>Task 2</a:t>
            </a:r>
            <a:br/>
            <a:r>
              <a:rPr sz="5600">
                <a:latin typeface="等线"/>
                <a:ea typeface="等线"/>
                <a:cs typeface="等线"/>
                <a:sym typeface="等线"/>
              </a:rPr>
              <a:t>添加策略和分析器；设置初始资金和交易费</a:t>
            </a:r>
          </a:p>
        </p:txBody>
      </p:sp>
      <p:pic>
        <p:nvPicPr>
          <p:cNvPr id="400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0933" y="3385473"/>
            <a:ext cx="18888397" cy="7532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/>
            <a:r>
              <a:t>Task 2</a:t>
            </a:r>
            <a:br/>
            <a:r>
              <a:rPr sz="5600">
                <a:latin typeface="等线"/>
                <a:ea typeface="等线"/>
                <a:cs typeface="等线"/>
                <a:sym typeface="等线"/>
              </a:rPr>
              <a:t>回测结果</a:t>
            </a:r>
          </a:p>
        </p:txBody>
      </p:sp>
      <p:pic>
        <p:nvPicPr>
          <p:cNvPr id="403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4235" y="1818750"/>
            <a:ext cx="15119006" cy="7035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502" y="9916014"/>
            <a:ext cx="23548859" cy="2396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/>
            <a:r>
              <a:t>Task 2</a:t>
            </a:r>
            <a:br/>
            <a:r>
              <a:rPr sz="5600">
                <a:latin typeface="等线"/>
                <a:ea typeface="等线"/>
                <a:cs typeface="等线"/>
                <a:sym typeface="等线"/>
              </a:rPr>
              <a:t>回测结果</a:t>
            </a:r>
          </a:p>
        </p:txBody>
      </p:sp>
      <p:pic>
        <p:nvPicPr>
          <p:cNvPr id="407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941" y="4822892"/>
            <a:ext cx="7819169" cy="4943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36973" y="921739"/>
            <a:ext cx="15974609" cy="11872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/>
            <a:r>
              <a:t>Task 3</a:t>
            </a:r>
            <a:br/>
            <a:r>
              <a:rPr sz="5600">
                <a:latin typeface="等线"/>
                <a:ea typeface="等线"/>
                <a:cs typeface="等线"/>
                <a:sym typeface="等线"/>
              </a:rPr>
              <a:t>股票数据预处理和股票聚类</a:t>
            </a:r>
          </a:p>
        </p:txBody>
      </p:sp>
      <p:pic>
        <p:nvPicPr>
          <p:cNvPr id="411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6467" y="4065289"/>
            <a:ext cx="9087906" cy="7811863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文本框 6"/>
          <p:cNvSpPr txBox="1"/>
          <p:nvPr/>
        </p:nvSpPr>
        <p:spPr>
          <a:xfrm>
            <a:off x="8125766" y="4268489"/>
            <a:ext cx="2748897" cy="81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股票日行情</a:t>
            </a:r>
          </a:p>
        </p:txBody>
      </p:sp>
      <p:sp>
        <p:nvSpPr>
          <p:cNvPr id="413" name="文本框 9"/>
          <p:cNvSpPr txBox="1"/>
          <p:nvPr/>
        </p:nvSpPr>
        <p:spPr>
          <a:xfrm>
            <a:off x="10241280" y="10654268"/>
            <a:ext cx="5455921" cy="81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股票财务字段信息映射表</a:t>
            </a:r>
          </a:p>
        </p:txBody>
      </p:sp>
      <p:sp>
        <p:nvSpPr>
          <p:cNvPr id="414" name="文本框 11"/>
          <p:cNvSpPr txBox="1"/>
          <p:nvPr/>
        </p:nvSpPr>
        <p:spPr>
          <a:xfrm>
            <a:off x="9966652" y="6858000"/>
            <a:ext cx="3840789" cy="817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股票资产负债表</a:t>
            </a:r>
          </a:p>
        </p:txBody>
      </p:sp>
      <p:sp>
        <p:nvSpPr>
          <p:cNvPr id="415" name="文本框 13"/>
          <p:cNvSpPr txBox="1"/>
          <p:nvPr/>
        </p:nvSpPr>
        <p:spPr>
          <a:xfrm>
            <a:off x="10195406" y="9406343"/>
            <a:ext cx="2895601" cy="81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股票利润表</a:t>
            </a:r>
          </a:p>
        </p:txBody>
      </p:sp>
      <p:sp>
        <p:nvSpPr>
          <p:cNvPr id="416" name="文本框 15"/>
          <p:cNvSpPr txBox="1"/>
          <p:nvPr/>
        </p:nvSpPr>
        <p:spPr>
          <a:xfrm>
            <a:off x="10195406" y="8148308"/>
            <a:ext cx="3383279" cy="81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股票现金流量表</a:t>
            </a:r>
          </a:p>
        </p:txBody>
      </p:sp>
      <p:sp>
        <p:nvSpPr>
          <p:cNvPr id="417" name="文本框 17"/>
          <p:cNvSpPr txBox="1"/>
          <p:nvPr/>
        </p:nvSpPr>
        <p:spPr>
          <a:xfrm>
            <a:off x="10241280" y="5577780"/>
            <a:ext cx="3840789" cy="81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股票财务报表附注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/>
            <a:r>
              <a:t>Task 3</a:t>
            </a:r>
            <a:br/>
            <a:r>
              <a:rPr sz="5600">
                <a:latin typeface="等线"/>
                <a:ea typeface="等线"/>
                <a:cs typeface="等线"/>
                <a:sym typeface="等线"/>
              </a:rPr>
              <a:t>股票财务字段信息映射表</a:t>
            </a:r>
            <a:r>
              <a:rPr sz="5600"/>
              <a:t>stk_fin_item_map</a:t>
            </a:r>
          </a:p>
        </p:txBody>
      </p:sp>
      <p:pic>
        <p:nvPicPr>
          <p:cNvPr id="42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100" y="3144314"/>
            <a:ext cx="22783800" cy="9086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/>
            <a:r>
              <a:t>Task 3</a:t>
            </a:r>
            <a:br/>
            <a:r>
              <a:rPr sz="5600">
                <a:latin typeface="等线"/>
                <a:ea typeface="等线"/>
                <a:cs typeface="等线"/>
                <a:sym typeface="等线"/>
              </a:rPr>
              <a:t>缺失值处理</a:t>
            </a:r>
          </a:p>
        </p:txBody>
      </p:sp>
      <p:pic>
        <p:nvPicPr>
          <p:cNvPr id="423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1933" y="4089887"/>
            <a:ext cx="18720133" cy="6099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 defTabSz="1755647">
              <a:defRPr sz="7487"/>
            </a:pPr>
            <a:r>
              <a:t>Task 3</a:t>
            </a:r>
            <a:br/>
            <a:r>
              <a:rPr sz="4800">
                <a:latin typeface="等线"/>
                <a:ea typeface="等线"/>
                <a:cs typeface="等线"/>
                <a:sym typeface="等线"/>
              </a:rPr>
              <a:t>选取指标：日交易行情</a:t>
            </a:r>
            <a:br>
              <a:rPr sz="4800">
                <a:latin typeface="等线"/>
                <a:ea typeface="等线"/>
                <a:cs typeface="等线"/>
                <a:sym typeface="等线"/>
              </a:rPr>
            </a:br>
            <a:r>
              <a:rPr sz="3648"/>
              <a:t>——</a:t>
            </a:r>
            <a:r>
              <a:rPr sz="3648">
                <a:latin typeface="等线"/>
                <a:ea typeface="等线"/>
                <a:cs typeface="等线"/>
                <a:sym typeface="等线"/>
              </a:rPr>
              <a:t>收盘价、日回报率、交易量、交易额</a:t>
            </a:r>
          </a:p>
        </p:txBody>
      </p:sp>
      <p:pic>
        <p:nvPicPr>
          <p:cNvPr id="426" name="图片 7" descr="图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7236" y="3915464"/>
            <a:ext cx="21369524" cy="1466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图片 10" descr="图片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3986" y="5771312"/>
            <a:ext cx="16513698" cy="5864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ython元编程：基本想法与大作业任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Python元编程：基本想法与大作业任务</a:t>
            </a:r>
          </a:p>
        </p:txBody>
      </p:sp>
      <p:sp>
        <p:nvSpPr>
          <p:cNvPr id="226" name="任务一（15分）：补全给出的基于元编程的回测系统的元类代码（metabase.py文件中）…"/>
          <p:cNvSpPr txBox="1"/>
          <p:nvPr>
            <p:ph type="body" idx="1"/>
          </p:nvPr>
        </p:nvSpPr>
        <p:spPr>
          <a:xfrm>
            <a:off x="914610" y="2586977"/>
            <a:ext cx="21971002" cy="10375195"/>
          </a:xfrm>
          <a:prstGeom prst="rect">
            <a:avLst/>
          </a:prstGeom>
        </p:spPr>
        <p:txBody>
          <a:bodyPr lIns="50800" tIns="50800" rIns="50800" bIns="50800"/>
          <a:lstStyle>
            <a:lvl1pPr marL="434340" indent="-434340" defTabSz="337820">
              <a:spcBef>
                <a:spcPts val="4400"/>
              </a:spcBef>
              <a:buSzPct val="100000"/>
              <a:buChar char="•"/>
              <a:defRPr sz="41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问题二：Pycharm的虚拟环境问题</a:t>
            </a:r>
          </a:p>
        </p:txBody>
      </p:sp>
      <p:pic>
        <p:nvPicPr>
          <p:cNvPr id="227" name="CleanShot 2024-05-09 at 01.19.28@2x.png" descr="CleanShot 2024-05-09 at 01.19.28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8710" y="4790142"/>
            <a:ext cx="13485216" cy="5968868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全局的python环境的包与Pycharm创建的虚拟环境不通用"/>
          <p:cNvSpPr txBox="1"/>
          <p:nvPr/>
        </p:nvSpPr>
        <p:spPr>
          <a:xfrm>
            <a:off x="1440187" y="3830697"/>
            <a:ext cx="966139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全局的python环境的包与Pycharm创建的虚拟环境不通用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 defTabSz="1755647">
              <a:defRPr sz="7487"/>
            </a:pPr>
            <a:r>
              <a:t>Task 3</a:t>
            </a:r>
            <a:br/>
            <a:r>
              <a:rPr sz="4800">
                <a:latin typeface="等线"/>
                <a:ea typeface="等线"/>
                <a:cs typeface="等线"/>
                <a:sym typeface="等线"/>
              </a:rPr>
              <a:t>选取指标：基本面数据</a:t>
            </a:r>
            <a:br>
              <a:rPr sz="4800">
                <a:latin typeface="等线"/>
                <a:ea typeface="等线"/>
                <a:cs typeface="等线"/>
                <a:sym typeface="等线"/>
              </a:rPr>
            </a:br>
            <a:r>
              <a:rPr sz="3648"/>
              <a:t>——</a:t>
            </a:r>
            <a:r>
              <a:rPr sz="3648">
                <a:latin typeface="等线"/>
                <a:ea typeface="等线"/>
                <a:cs typeface="等线"/>
                <a:sym typeface="等线"/>
              </a:rPr>
              <a:t>资产总计、负债合计、净利润、营业收入、经营活动产生的现金流量净额</a:t>
            </a:r>
          </a:p>
        </p:txBody>
      </p:sp>
      <p:pic>
        <p:nvPicPr>
          <p:cNvPr id="430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4729" y="4763477"/>
            <a:ext cx="21333335" cy="5223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 defTabSz="1719072">
              <a:defRPr sz="7332"/>
            </a:pPr>
            <a:r>
              <a:t>Task 3</a:t>
            </a:r>
            <a:br/>
            <a:r>
              <a:rPr sz="5076">
                <a:latin typeface="等线"/>
                <a:ea typeface="等线"/>
                <a:cs typeface="等线"/>
                <a:sym typeface="等线"/>
              </a:rPr>
              <a:t>时域</a:t>
            </a:r>
            <a:r>
              <a:rPr sz="4700">
                <a:latin typeface="等线"/>
                <a:ea typeface="等线"/>
                <a:cs typeface="等线"/>
                <a:sym typeface="等线"/>
              </a:rPr>
              <a:t>特征提取</a:t>
            </a:r>
            <a:br>
              <a:rPr sz="4700">
                <a:latin typeface="等线"/>
                <a:ea typeface="等线"/>
                <a:cs typeface="等线"/>
                <a:sym typeface="等线"/>
              </a:rPr>
            </a:br>
            <a:r>
              <a:rPr sz="3572"/>
              <a:t>——</a:t>
            </a:r>
            <a:r>
              <a:rPr sz="3572">
                <a:latin typeface="等线"/>
                <a:ea typeface="等线"/>
                <a:cs typeface="等线"/>
                <a:sym typeface="等线"/>
              </a:rPr>
              <a:t>均值、中位数、方差、最小值、最大值、峰度、偏度</a:t>
            </a:r>
          </a:p>
        </p:txBody>
      </p:sp>
      <p:pic>
        <p:nvPicPr>
          <p:cNvPr id="433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2508" y="3471076"/>
            <a:ext cx="16162465" cy="8526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 defTabSz="1719072">
              <a:defRPr sz="7332"/>
            </a:pPr>
            <a:r>
              <a:t>Task 3</a:t>
            </a:r>
            <a:br/>
            <a:r>
              <a:rPr sz="5076">
                <a:latin typeface="等线"/>
                <a:ea typeface="等线"/>
                <a:cs typeface="等线"/>
                <a:sym typeface="等线"/>
              </a:rPr>
              <a:t>时域</a:t>
            </a:r>
            <a:r>
              <a:rPr sz="4700">
                <a:latin typeface="等线"/>
                <a:ea typeface="等线"/>
                <a:cs typeface="等线"/>
                <a:sym typeface="等线"/>
              </a:rPr>
              <a:t>特征提取</a:t>
            </a:r>
            <a:br>
              <a:rPr sz="4700">
                <a:latin typeface="等线"/>
                <a:ea typeface="等线"/>
                <a:cs typeface="等线"/>
                <a:sym typeface="等线"/>
              </a:rPr>
            </a:br>
            <a:r>
              <a:rPr sz="3572"/>
              <a:t>——</a:t>
            </a:r>
            <a:r>
              <a:rPr sz="3572">
                <a:latin typeface="等线"/>
                <a:ea typeface="等线"/>
                <a:cs typeface="等线"/>
                <a:sym typeface="等线"/>
              </a:rPr>
              <a:t>均值、中位数、方差、最小值、最大值、峰度、偏度</a:t>
            </a:r>
          </a:p>
        </p:txBody>
      </p:sp>
      <p:pic>
        <p:nvPicPr>
          <p:cNvPr id="436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7026" y="3391739"/>
            <a:ext cx="12839159" cy="9068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 defTabSz="1719072">
              <a:defRPr sz="7332"/>
            </a:pPr>
            <a:r>
              <a:t>Task 3</a:t>
            </a:r>
            <a:br/>
            <a:r>
              <a:rPr sz="5076">
                <a:latin typeface="等线"/>
                <a:ea typeface="等线"/>
                <a:cs typeface="等线"/>
                <a:sym typeface="等线"/>
              </a:rPr>
              <a:t>频域</a:t>
            </a:r>
            <a:r>
              <a:rPr sz="4700">
                <a:latin typeface="等线"/>
                <a:ea typeface="等线"/>
                <a:cs typeface="等线"/>
                <a:sym typeface="等线"/>
              </a:rPr>
              <a:t>特征提取</a:t>
            </a:r>
            <a:br>
              <a:rPr sz="4700">
                <a:latin typeface="等线"/>
                <a:ea typeface="等线"/>
                <a:cs typeface="等线"/>
                <a:sym typeface="等线"/>
              </a:rPr>
            </a:br>
            <a:r>
              <a:rPr sz="3572"/>
              <a:t>——</a:t>
            </a:r>
            <a:r>
              <a:rPr sz="3572">
                <a:latin typeface="等线"/>
                <a:ea typeface="等线"/>
                <a:cs typeface="等线"/>
                <a:sym typeface="等线"/>
              </a:rPr>
              <a:t>频谱均值、频谱能量</a:t>
            </a:r>
          </a:p>
        </p:txBody>
      </p:sp>
      <p:pic>
        <p:nvPicPr>
          <p:cNvPr id="439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471" y="3362219"/>
            <a:ext cx="20442205" cy="83943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 defTabSz="1719072">
              <a:defRPr sz="7332"/>
            </a:pPr>
            <a:r>
              <a:t>Task 3</a:t>
            </a:r>
            <a:br/>
            <a:r>
              <a:rPr sz="5076">
                <a:latin typeface="等线"/>
                <a:ea typeface="等线"/>
                <a:cs typeface="等线"/>
                <a:sym typeface="等线"/>
              </a:rPr>
              <a:t>频域</a:t>
            </a:r>
            <a:r>
              <a:rPr sz="4700">
                <a:latin typeface="等线"/>
                <a:ea typeface="等线"/>
                <a:cs typeface="等线"/>
                <a:sym typeface="等线"/>
              </a:rPr>
              <a:t>特征提取</a:t>
            </a:r>
            <a:br>
              <a:rPr sz="4700">
                <a:latin typeface="等线"/>
                <a:ea typeface="等线"/>
                <a:cs typeface="等线"/>
                <a:sym typeface="等线"/>
              </a:rPr>
            </a:br>
            <a:r>
              <a:rPr sz="3572"/>
              <a:t>——</a:t>
            </a:r>
            <a:r>
              <a:rPr sz="3572">
                <a:latin typeface="等线"/>
                <a:ea typeface="等线"/>
                <a:cs typeface="等线"/>
                <a:sym typeface="等线"/>
              </a:rPr>
              <a:t>频谱均值、频谱能量</a:t>
            </a:r>
          </a:p>
        </p:txBody>
      </p:sp>
      <p:pic>
        <p:nvPicPr>
          <p:cNvPr id="442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4130" y="3750757"/>
            <a:ext cx="17815741" cy="7945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 defTabSz="1719072">
              <a:defRPr sz="7332"/>
            </a:pPr>
            <a:r>
              <a:t>Task 3</a:t>
            </a:r>
            <a:br/>
            <a:r>
              <a:rPr sz="5076">
                <a:latin typeface="等线"/>
                <a:ea typeface="等线"/>
                <a:cs typeface="等线"/>
                <a:sym typeface="等线"/>
              </a:rPr>
              <a:t>频域</a:t>
            </a:r>
            <a:r>
              <a:rPr sz="4700">
                <a:latin typeface="等线"/>
                <a:ea typeface="等线"/>
                <a:cs typeface="等线"/>
                <a:sym typeface="等线"/>
              </a:rPr>
              <a:t>特征提取</a:t>
            </a:r>
            <a:br>
              <a:rPr sz="4700">
                <a:latin typeface="等线"/>
                <a:ea typeface="等线"/>
                <a:cs typeface="等线"/>
                <a:sym typeface="等线"/>
              </a:rPr>
            </a:br>
            <a:r>
              <a:rPr sz="3572"/>
              <a:t>——</a:t>
            </a:r>
            <a:r>
              <a:rPr sz="3572">
                <a:latin typeface="等线"/>
                <a:ea typeface="等线"/>
                <a:cs typeface="等线"/>
                <a:sym typeface="等线"/>
              </a:rPr>
              <a:t>频谱均值、频谱能量</a:t>
            </a:r>
          </a:p>
        </p:txBody>
      </p:sp>
      <p:pic>
        <p:nvPicPr>
          <p:cNvPr id="445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3685" y="3887244"/>
            <a:ext cx="19796567" cy="6764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/>
            <a:r>
              <a:t>Task 3</a:t>
            </a:r>
            <a:br/>
            <a:r>
              <a:rPr sz="5600">
                <a:latin typeface="等线"/>
                <a:ea typeface="等线"/>
                <a:cs typeface="等线"/>
                <a:sym typeface="等线"/>
              </a:rPr>
              <a:t>特征融合与归一化</a:t>
            </a:r>
          </a:p>
        </p:txBody>
      </p:sp>
      <p:pic>
        <p:nvPicPr>
          <p:cNvPr id="448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4638" y="3630907"/>
            <a:ext cx="18447065" cy="3227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34638" y="7344594"/>
            <a:ext cx="14492528" cy="4106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 defTabSz="1719072">
              <a:defRPr sz="7332"/>
            </a:pPr>
            <a:r>
              <a:t>Task 3</a:t>
            </a:r>
            <a:br/>
            <a:r>
              <a:rPr sz="5076">
                <a:latin typeface="等线"/>
                <a:ea typeface="等线"/>
                <a:cs typeface="等线"/>
                <a:sym typeface="等线"/>
              </a:rPr>
              <a:t>股票聚类</a:t>
            </a:r>
            <a:br>
              <a:rPr sz="5076">
                <a:latin typeface="等线"/>
                <a:ea typeface="等线"/>
                <a:cs typeface="等线"/>
                <a:sym typeface="等线"/>
              </a:rPr>
            </a:br>
            <a:r>
              <a:rPr sz="3572"/>
              <a:t>——</a:t>
            </a:r>
            <a:r>
              <a:rPr sz="3572">
                <a:latin typeface="等线"/>
                <a:ea typeface="等线"/>
                <a:cs typeface="等线"/>
                <a:sym typeface="等线"/>
              </a:rPr>
              <a:t>肘部法确定最佳簇数目</a:t>
            </a:r>
          </a:p>
        </p:txBody>
      </p:sp>
      <p:pic>
        <p:nvPicPr>
          <p:cNvPr id="452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640" y="3682808"/>
            <a:ext cx="10916223" cy="6888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78635" y="2923250"/>
            <a:ext cx="12415637" cy="872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 defTabSz="1719072">
              <a:defRPr sz="7332"/>
            </a:pPr>
            <a:r>
              <a:t>Task 3</a:t>
            </a:r>
            <a:br/>
            <a:r>
              <a:rPr sz="5076">
                <a:latin typeface="等线"/>
                <a:ea typeface="等线"/>
                <a:cs typeface="等线"/>
                <a:sym typeface="等线"/>
              </a:rPr>
              <a:t>股票聚类</a:t>
            </a:r>
            <a:br>
              <a:rPr sz="5076">
                <a:latin typeface="等线"/>
                <a:ea typeface="等线"/>
                <a:cs typeface="等线"/>
                <a:sym typeface="等线"/>
              </a:rPr>
            </a:br>
            <a:r>
              <a:rPr sz="3572"/>
              <a:t>——</a:t>
            </a:r>
            <a:r>
              <a:rPr sz="3572">
                <a:latin typeface="等线"/>
                <a:ea typeface="等线"/>
                <a:cs typeface="等线"/>
                <a:sym typeface="等线"/>
              </a:rPr>
              <a:t>可视化聚类结果</a:t>
            </a:r>
          </a:p>
        </p:txBody>
      </p:sp>
      <p:pic>
        <p:nvPicPr>
          <p:cNvPr id="456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0435" y="3784667"/>
            <a:ext cx="21066446" cy="7288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 defTabSz="1719072">
              <a:defRPr sz="7332"/>
            </a:pPr>
            <a:r>
              <a:t>Task 3</a:t>
            </a:r>
            <a:br/>
            <a:r>
              <a:rPr sz="5076">
                <a:latin typeface="等线"/>
                <a:ea typeface="等线"/>
                <a:cs typeface="等线"/>
                <a:sym typeface="等线"/>
              </a:rPr>
              <a:t>股票聚类</a:t>
            </a:r>
            <a:br>
              <a:rPr sz="5076">
                <a:latin typeface="等线"/>
                <a:ea typeface="等线"/>
                <a:cs typeface="等线"/>
                <a:sym typeface="等线"/>
              </a:rPr>
            </a:br>
            <a:r>
              <a:rPr sz="3572"/>
              <a:t>——</a:t>
            </a:r>
            <a:r>
              <a:rPr sz="3572">
                <a:latin typeface="等线"/>
                <a:ea typeface="等线"/>
                <a:cs typeface="等线"/>
                <a:sym typeface="等线"/>
              </a:rPr>
              <a:t>可视化聚类结果</a:t>
            </a:r>
          </a:p>
        </p:txBody>
      </p:sp>
      <p:pic>
        <p:nvPicPr>
          <p:cNvPr id="459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9335" y="1256723"/>
            <a:ext cx="15061429" cy="11202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ython元编程：基本想法与大作业任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Python元编程：基本想法与大作业任务</a:t>
            </a:r>
          </a:p>
        </p:txBody>
      </p:sp>
      <p:sp>
        <p:nvSpPr>
          <p:cNvPr id="231" name="任务一（15分）：补全给出的基于元编程的回测系统的元类代码（metabase.py文件中）…"/>
          <p:cNvSpPr txBox="1"/>
          <p:nvPr>
            <p:ph type="body" idx="1"/>
          </p:nvPr>
        </p:nvSpPr>
        <p:spPr>
          <a:xfrm>
            <a:off x="914610" y="2586977"/>
            <a:ext cx="21971002" cy="10375195"/>
          </a:xfrm>
          <a:prstGeom prst="rect">
            <a:avLst/>
          </a:prstGeom>
        </p:spPr>
        <p:txBody>
          <a:bodyPr lIns="50800" tIns="50800" rIns="50800" bIns="50800"/>
          <a:lstStyle>
            <a:lvl1pPr marL="434340" indent="-434340" defTabSz="337820">
              <a:spcBef>
                <a:spcPts val="4400"/>
              </a:spcBef>
              <a:buSzPct val="100000"/>
              <a:buChar char="•"/>
              <a:defRPr sz="41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问题三：_derive函数中obase的分类讨论</a:t>
            </a:r>
          </a:p>
        </p:txBody>
      </p:sp>
      <p:pic>
        <p:nvPicPr>
          <p:cNvPr id="232" name="CleanShot 2024-05-09 at 01.26.47@2x.png" descr="CleanShot 2024-05-09 at 01.26.47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0841" y="3561508"/>
            <a:ext cx="8766320" cy="1398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CleanShot 2024-05-09 at 01.27.03@2x.png" descr="CleanShot 2024-05-09 at 01.27.03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9728" y="4970741"/>
            <a:ext cx="10182105" cy="2469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CleanShot 2024-05-09 at 01.28.54@2x.png" descr="CleanShot 2024-05-09 at 01.28.54@2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9536" y="7406523"/>
            <a:ext cx="7100469" cy="5846129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矩形"/>
          <p:cNvSpPr/>
          <p:nvPr/>
        </p:nvSpPr>
        <p:spPr>
          <a:xfrm>
            <a:off x="2036910" y="12442490"/>
            <a:ext cx="4313090" cy="849098"/>
          </a:xfrm>
          <a:prstGeom prst="rect">
            <a:avLst/>
          </a:prstGeom>
          <a:ln w="76200">
            <a:solidFill>
              <a:srgbClr val="FF2600"/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 defTabSz="1719072">
              <a:defRPr sz="7332"/>
            </a:pPr>
            <a:r>
              <a:t>Task 3</a:t>
            </a:r>
            <a:br/>
            <a:r>
              <a:rPr sz="5076">
                <a:latin typeface="等线"/>
                <a:ea typeface="等线"/>
                <a:cs typeface="等线"/>
                <a:sym typeface="等线"/>
              </a:rPr>
              <a:t>股票聚类</a:t>
            </a:r>
            <a:br>
              <a:rPr sz="5076">
                <a:latin typeface="等线"/>
                <a:ea typeface="等线"/>
                <a:cs typeface="等线"/>
                <a:sym typeface="等线"/>
              </a:rPr>
            </a:br>
            <a:r>
              <a:rPr sz="3572"/>
              <a:t>——</a:t>
            </a:r>
            <a:r>
              <a:rPr sz="3572">
                <a:latin typeface="等线"/>
                <a:ea typeface="等线"/>
                <a:cs typeface="等线"/>
                <a:sym typeface="等线"/>
              </a:rPr>
              <a:t>可视化聚类结果</a:t>
            </a:r>
          </a:p>
        </p:txBody>
      </p:sp>
      <p:pic>
        <p:nvPicPr>
          <p:cNvPr id="462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073" y="4884530"/>
            <a:ext cx="23059851" cy="4459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 defTabSz="1719072">
              <a:defRPr sz="7332"/>
            </a:pPr>
            <a:r>
              <a:t>Task 3</a:t>
            </a:r>
            <a:br/>
            <a:r>
              <a:rPr sz="5076">
                <a:latin typeface="等线"/>
                <a:ea typeface="等线"/>
                <a:cs typeface="等线"/>
                <a:sym typeface="等线"/>
              </a:rPr>
              <a:t>股票聚类</a:t>
            </a:r>
            <a:br>
              <a:rPr sz="5076">
                <a:latin typeface="等线"/>
                <a:ea typeface="等线"/>
                <a:cs typeface="等线"/>
                <a:sym typeface="等线"/>
              </a:rPr>
            </a:br>
            <a:r>
              <a:rPr sz="3572"/>
              <a:t>——</a:t>
            </a:r>
            <a:r>
              <a:rPr sz="3572">
                <a:latin typeface="等线"/>
                <a:ea typeface="等线"/>
                <a:cs typeface="等线"/>
                <a:sym typeface="等线"/>
              </a:rPr>
              <a:t>可视化聚类结果</a:t>
            </a:r>
          </a:p>
        </p:txBody>
      </p:sp>
      <p:pic>
        <p:nvPicPr>
          <p:cNvPr id="465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6148" y="3144314"/>
            <a:ext cx="12891703" cy="9185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 defTabSz="1719072">
              <a:defRPr sz="7332"/>
            </a:pPr>
            <a:r>
              <a:t>Task 4</a:t>
            </a:r>
            <a:br/>
            <a:r>
              <a:rPr sz="5076">
                <a:latin typeface="等线"/>
                <a:ea typeface="等线"/>
                <a:cs typeface="等线"/>
                <a:sym typeface="等线"/>
              </a:rPr>
              <a:t>股票策略设计与实施</a:t>
            </a:r>
            <a:br>
              <a:rPr sz="5076">
                <a:latin typeface="等线"/>
                <a:ea typeface="等线"/>
                <a:cs typeface="等线"/>
                <a:sym typeface="等线"/>
              </a:rPr>
            </a:br>
            <a:r>
              <a:rPr sz="3572"/>
              <a:t>——</a:t>
            </a:r>
            <a:r>
              <a:rPr sz="3572">
                <a:latin typeface="等线"/>
                <a:ea typeface="等线"/>
                <a:cs typeface="等线"/>
                <a:sym typeface="等线"/>
              </a:rPr>
              <a:t>将</a:t>
            </a:r>
            <a:r>
              <a:rPr sz="3572"/>
              <a:t>Task3</a:t>
            </a:r>
            <a:r>
              <a:rPr sz="3572">
                <a:latin typeface="等线"/>
                <a:ea typeface="等线"/>
                <a:cs typeface="等线"/>
                <a:sym typeface="等线"/>
              </a:rPr>
              <a:t>聚类结果与动量、均线策略结合</a:t>
            </a:r>
          </a:p>
        </p:txBody>
      </p:sp>
      <p:pic>
        <p:nvPicPr>
          <p:cNvPr id="468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6148" y="3144314"/>
            <a:ext cx="12891703" cy="9185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 defTabSz="1719072">
              <a:defRPr sz="7332"/>
            </a:pPr>
            <a:r>
              <a:t>Task 4</a:t>
            </a:r>
            <a:br/>
            <a:r>
              <a:rPr sz="5076">
                <a:latin typeface="等线"/>
                <a:ea typeface="等线"/>
                <a:cs typeface="等线"/>
                <a:sym typeface="等线"/>
              </a:rPr>
              <a:t>股票策略设计与实施</a:t>
            </a:r>
            <a:br>
              <a:rPr sz="5076">
                <a:latin typeface="等线"/>
                <a:ea typeface="等线"/>
                <a:cs typeface="等线"/>
                <a:sym typeface="等线"/>
              </a:rPr>
            </a:br>
            <a:r>
              <a:rPr sz="3572"/>
              <a:t>——</a:t>
            </a:r>
            <a:r>
              <a:rPr sz="3572">
                <a:latin typeface="等线"/>
                <a:ea typeface="等线"/>
                <a:cs typeface="等线"/>
                <a:sym typeface="等线"/>
              </a:rPr>
              <a:t>股票分组处理</a:t>
            </a:r>
          </a:p>
        </p:txBody>
      </p:sp>
      <p:sp>
        <p:nvSpPr>
          <p:cNvPr id="471" name="文本框 2"/>
          <p:cNvSpPr txBox="1"/>
          <p:nvPr/>
        </p:nvSpPr>
        <p:spPr>
          <a:xfrm>
            <a:off x="3988146" y="3415674"/>
            <a:ext cx="13955910" cy="343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spcBef>
                <a:spcPts val="0"/>
              </a:spcBef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Cluster 1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：</a:t>
            </a:r>
            <a:endParaRPr>
              <a:latin typeface="SimSun"/>
              <a:ea typeface="SimSun"/>
              <a:cs typeface="SimSun"/>
              <a:sym typeface="SimSun"/>
            </a:endParaRPr>
          </a:p>
          <a:p>
            <a:pPr indent="533400" defTabSz="1828800">
              <a:spcBef>
                <a:spcPts val="0"/>
              </a:spcBef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·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资金重点分配</a:t>
            </a:r>
            <a:r>
              <a:t>(70%)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；</a:t>
            </a:r>
            <a:endParaRPr>
              <a:latin typeface="SimSun"/>
              <a:ea typeface="SimSun"/>
              <a:cs typeface="SimSun"/>
              <a:sym typeface="SimSun"/>
            </a:endParaRPr>
          </a:p>
          <a:p>
            <a:pPr indent="533400" defTabSz="1828800">
              <a:spcBef>
                <a:spcPts val="0"/>
              </a:spcBef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·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大幅缩短动量信号、双均线信号的观测周期，从而捕捉短期趋势；</a:t>
            </a:r>
            <a:endParaRPr>
              <a:latin typeface="SimSun"/>
              <a:ea typeface="SimSun"/>
              <a:cs typeface="SimSun"/>
              <a:sym typeface="SimSun"/>
            </a:endParaRPr>
          </a:p>
          <a:p>
            <a:pPr indent="533400" defTabSz="1828800">
              <a:spcBef>
                <a:spcPts val="0"/>
              </a:spcBef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·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适当增加每手交易量；</a:t>
            </a:r>
            <a:endParaRPr>
              <a:latin typeface="SimSun"/>
              <a:ea typeface="SimSun"/>
              <a:cs typeface="SimSun"/>
              <a:sym typeface="SimSun"/>
            </a:endParaRPr>
          </a:p>
          <a:p>
            <a:pPr defTabSz="1828800">
              <a:spcBef>
                <a:spcPts val="0"/>
              </a:spcBef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    </a:t>
            </a:r>
            <a:r>
              <a:t>·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提高止盈上限，力求挖掘大量收益；</a:t>
            </a:r>
          </a:p>
        </p:txBody>
      </p:sp>
      <p:pic>
        <p:nvPicPr>
          <p:cNvPr id="472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44592" y="6641689"/>
            <a:ext cx="9089054" cy="5324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 defTabSz="1719072">
              <a:defRPr sz="7332"/>
            </a:pPr>
            <a:r>
              <a:t>Task 4</a:t>
            </a:r>
            <a:br/>
            <a:r>
              <a:rPr sz="5076">
                <a:latin typeface="等线"/>
                <a:ea typeface="等线"/>
                <a:cs typeface="等线"/>
                <a:sym typeface="等线"/>
              </a:rPr>
              <a:t>股票策略设计与实施</a:t>
            </a:r>
            <a:br>
              <a:rPr sz="5076">
                <a:latin typeface="等线"/>
                <a:ea typeface="等线"/>
                <a:cs typeface="等线"/>
                <a:sym typeface="等线"/>
              </a:rPr>
            </a:br>
            <a:r>
              <a:rPr sz="3572"/>
              <a:t>——</a:t>
            </a:r>
            <a:r>
              <a:rPr sz="3572">
                <a:latin typeface="等线"/>
                <a:ea typeface="等线"/>
                <a:cs typeface="等线"/>
                <a:sym typeface="等线"/>
              </a:rPr>
              <a:t>股票分组处理</a:t>
            </a:r>
          </a:p>
        </p:txBody>
      </p:sp>
      <p:sp>
        <p:nvSpPr>
          <p:cNvPr id="475" name="文本框 2"/>
          <p:cNvSpPr txBox="1"/>
          <p:nvPr/>
        </p:nvSpPr>
        <p:spPr>
          <a:xfrm>
            <a:off x="4084902" y="3396010"/>
            <a:ext cx="15763474" cy="2418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spcBef>
                <a:spcPts val="0"/>
              </a:spcBef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Cluster 2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：</a:t>
            </a:r>
            <a:endParaRPr>
              <a:latin typeface="SimSun"/>
              <a:ea typeface="SimSun"/>
              <a:cs typeface="SimSun"/>
              <a:sym typeface="SimSun"/>
            </a:endParaRPr>
          </a:p>
          <a:p>
            <a:pPr indent="533400" defTabSz="1828800">
              <a:spcBef>
                <a:spcPts val="0"/>
              </a:spcBef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·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分配少部分资金</a:t>
            </a:r>
            <a:r>
              <a:t>(20%)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；</a:t>
            </a:r>
            <a:endParaRPr>
              <a:latin typeface="SimSun"/>
              <a:ea typeface="SimSun"/>
              <a:cs typeface="SimSun"/>
              <a:sym typeface="SimSun"/>
            </a:endParaRPr>
          </a:p>
          <a:p>
            <a:pPr indent="533400" defTabSz="1828800">
              <a:spcBef>
                <a:spcPts val="0"/>
              </a:spcBef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·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采用适中的动量、双均线信号观测周期，兼顾短期与长期趋势；</a:t>
            </a:r>
            <a:endParaRPr>
              <a:latin typeface="SimSun"/>
              <a:ea typeface="SimSun"/>
              <a:cs typeface="SimSun"/>
              <a:sym typeface="SimSun"/>
            </a:endParaRPr>
          </a:p>
          <a:p>
            <a:pPr indent="533400" defTabSz="1828800">
              <a:spcBef>
                <a:spcPts val="0"/>
              </a:spcBef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·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适当缩减每手交易量；</a:t>
            </a:r>
          </a:p>
        </p:txBody>
      </p:sp>
      <p:pic>
        <p:nvPicPr>
          <p:cNvPr id="476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2167" y="6372049"/>
            <a:ext cx="8855486" cy="52011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 defTabSz="1719072">
              <a:defRPr sz="7332"/>
            </a:pPr>
            <a:r>
              <a:t>Task 4</a:t>
            </a:r>
            <a:br/>
            <a:r>
              <a:rPr sz="5076">
                <a:latin typeface="等线"/>
                <a:ea typeface="等线"/>
                <a:cs typeface="等线"/>
                <a:sym typeface="等线"/>
              </a:rPr>
              <a:t>股票策略设计与实施</a:t>
            </a:r>
            <a:br>
              <a:rPr sz="5076">
                <a:latin typeface="等线"/>
                <a:ea typeface="等线"/>
                <a:cs typeface="等线"/>
                <a:sym typeface="等线"/>
              </a:rPr>
            </a:br>
            <a:r>
              <a:rPr sz="3572"/>
              <a:t>——</a:t>
            </a:r>
            <a:r>
              <a:rPr sz="3572">
                <a:latin typeface="等线"/>
                <a:ea typeface="等线"/>
                <a:cs typeface="等线"/>
                <a:sym typeface="等线"/>
              </a:rPr>
              <a:t>股票分组处理</a:t>
            </a:r>
          </a:p>
        </p:txBody>
      </p:sp>
      <p:sp>
        <p:nvSpPr>
          <p:cNvPr id="479" name="文本框 2"/>
          <p:cNvSpPr txBox="1"/>
          <p:nvPr/>
        </p:nvSpPr>
        <p:spPr>
          <a:xfrm>
            <a:off x="4084902" y="3396010"/>
            <a:ext cx="15763474" cy="2418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spcBef>
                <a:spcPts val="0"/>
              </a:spcBef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Cluster 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：</a:t>
            </a:r>
            <a:endParaRPr>
              <a:latin typeface="SimSun"/>
              <a:ea typeface="SimSun"/>
              <a:cs typeface="SimSun"/>
              <a:sym typeface="SimSun"/>
            </a:endParaRPr>
          </a:p>
          <a:p>
            <a:pPr indent="533400" defTabSz="1828800">
              <a:spcBef>
                <a:spcPts val="0"/>
              </a:spcBef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·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分配一点资金</a:t>
            </a:r>
            <a:r>
              <a:t>(10%)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；</a:t>
            </a:r>
            <a:endParaRPr>
              <a:latin typeface="SimSun"/>
              <a:ea typeface="SimSun"/>
              <a:cs typeface="SimSun"/>
              <a:sym typeface="SimSun"/>
            </a:endParaRPr>
          </a:p>
          <a:p>
            <a:pPr indent="533400" defTabSz="1828800">
              <a:spcBef>
                <a:spcPts val="0"/>
              </a:spcBef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·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采用较长的动量、双均线信号观测周期，从长期收益中挖掘收益；</a:t>
            </a:r>
            <a:endParaRPr>
              <a:latin typeface="SimSun"/>
              <a:ea typeface="SimSun"/>
              <a:cs typeface="SimSun"/>
              <a:sym typeface="SimSun"/>
            </a:endParaRPr>
          </a:p>
          <a:p>
            <a:pPr indent="533400" defTabSz="1828800">
              <a:spcBef>
                <a:spcPts val="0"/>
              </a:spcBef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·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大幅缩减每手交易量；</a:t>
            </a:r>
          </a:p>
        </p:txBody>
      </p:sp>
      <p:pic>
        <p:nvPicPr>
          <p:cNvPr id="480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5609" y="6500965"/>
            <a:ext cx="9290403" cy="5415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 defTabSz="1773936">
              <a:defRPr sz="7566"/>
            </a:pPr>
            <a:r>
              <a:t>Task 4</a:t>
            </a:r>
            <a:br/>
            <a:r>
              <a:rPr sz="5238">
                <a:latin typeface="等线"/>
                <a:ea typeface="等线"/>
                <a:cs typeface="等线"/>
                <a:sym typeface="等线"/>
              </a:rPr>
              <a:t>回测结果</a:t>
            </a:r>
            <a:br>
              <a:rPr sz="5238">
                <a:latin typeface="等线"/>
                <a:ea typeface="等线"/>
                <a:cs typeface="等线"/>
                <a:sym typeface="等线"/>
              </a:rPr>
            </a:br>
            <a:r>
              <a:rPr sz="3686"/>
              <a:t>——Cluster 1</a:t>
            </a:r>
          </a:p>
        </p:txBody>
      </p:sp>
      <p:pic>
        <p:nvPicPr>
          <p:cNvPr id="483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824" y="10651062"/>
            <a:ext cx="22612351" cy="2571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图片 7" descr="图片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85887" y="493188"/>
            <a:ext cx="13638649" cy="11006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 defTabSz="1719072">
              <a:defRPr sz="7332"/>
            </a:pPr>
            <a:r>
              <a:t>Task 4</a:t>
            </a:r>
            <a:br/>
            <a:r>
              <a:rPr sz="5076">
                <a:latin typeface="等线"/>
                <a:ea typeface="等线"/>
                <a:cs typeface="等线"/>
                <a:sym typeface="等线"/>
              </a:rPr>
              <a:t>回测结果</a:t>
            </a:r>
            <a:br>
              <a:rPr sz="5076">
                <a:latin typeface="等线"/>
                <a:ea typeface="等线"/>
                <a:cs typeface="等线"/>
                <a:sym typeface="等线"/>
              </a:rPr>
            </a:br>
            <a:r>
              <a:rPr sz="3572"/>
              <a:t>——Cluster 2</a:t>
            </a:r>
            <a:r>
              <a:rPr sz="3572">
                <a:latin typeface="等线"/>
                <a:ea typeface="等线"/>
                <a:cs typeface="等线"/>
                <a:sym typeface="等线"/>
              </a:rPr>
              <a:t>、</a:t>
            </a:r>
            <a:r>
              <a:rPr sz="3572"/>
              <a:t>Cluster 3</a:t>
            </a:r>
          </a:p>
        </p:txBody>
      </p:sp>
      <p:pic>
        <p:nvPicPr>
          <p:cNvPr id="487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013" y="3066677"/>
            <a:ext cx="11939223" cy="9022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0" y="2908654"/>
            <a:ext cx="11563434" cy="9022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标题 1"/>
          <p:cNvSpPr txBox="1"/>
          <p:nvPr>
            <p:ph type="title"/>
          </p:nvPr>
        </p:nvSpPr>
        <p:spPr>
          <a:xfrm>
            <a:off x="450502" y="493188"/>
            <a:ext cx="21031201" cy="2651126"/>
          </a:xfrm>
          <a:prstGeom prst="rect">
            <a:avLst/>
          </a:prstGeom>
        </p:spPr>
        <p:txBody>
          <a:bodyPr/>
          <a:lstStyle/>
          <a:p>
            <a:pPr/>
            <a:r>
              <a:t>Task 2~4</a:t>
            </a:r>
            <a:br/>
            <a:r>
              <a:rPr sz="6200">
                <a:latin typeface="等线"/>
                <a:ea typeface="等线"/>
                <a:cs typeface="等线"/>
                <a:sym typeface="等线"/>
              </a:rPr>
              <a:t>总结</a:t>
            </a:r>
          </a:p>
        </p:txBody>
      </p:sp>
      <p:sp>
        <p:nvSpPr>
          <p:cNvPr id="491" name="文本框 3"/>
          <p:cNvSpPr txBox="1"/>
          <p:nvPr/>
        </p:nvSpPr>
        <p:spPr>
          <a:xfrm>
            <a:off x="2437723" y="4175988"/>
            <a:ext cx="20848319" cy="541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spcBef>
                <a:spcPts val="0"/>
              </a:spcBef>
              <a:defRPr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Task 4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最终的</a:t>
            </a:r>
            <a:r>
              <a:t>100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万资金在对股票分</a:t>
            </a:r>
            <a:r>
              <a:t>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组处理后增长至约</a:t>
            </a:r>
            <a:r>
              <a:t>234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万，大大超过</a:t>
            </a:r>
            <a:r>
              <a:t>Task 2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的</a:t>
            </a:r>
            <a:r>
              <a:t>150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万，收益大幅提升，证明对于不同特征的股票采用不同参数的策略是有效的。</a:t>
            </a:r>
          </a:p>
          <a:p>
            <a:pPr defTabSz="1828800">
              <a:spcBef>
                <a:spcPts val="0"/>
              </a:spcBef>
              <a:defRPr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defTabSz="1828800">
              <a:spcBef>
                <a:spcPts val="0"/>
              </a:spcBef>
              <a:defRPr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然而，回撤并没有得到很好的控制，交易策略还有很大优化空间；</a:t>
            </a:r>
          </a:p>
          <a:p>
            <a:pPr defTabSz="1828800">
              <a:spcBef>
                <a:spcPts val="0"/>
              </a:spcBef>
              <a:defRPr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股票聚类的特征提取、特征融合、聚类算法等均有提升空间；</a:t>
            </a:r>
          </a:p>
          <a:p>
            <a:pPr defTabSz="1828800">
              <a:spcBef>
                <a:spcPts val="0"/>
              </a:spcBef>
              <a:defRPr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由于</a:t>
            </a:r>
            <a:r>
              <a:t>Task 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使用了全部时间来提取特征，并以此指导</a:t>
            </a:r>
            <a:r>
              <a:t>Task 4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中股票分组处理，无形中使用了未来数据。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91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标题 1"/>
          <p:cNvSpPr txBox="1"/>
          <p:nvPr>
            <p:ph type="title"/>
          </p:nvPr>
        </p:nvSpPr>
        <p:spPr>
          <a:xfrm>
            <a:off x="1917560" y="5532435"/>
            <a:ext cx="21031201" cy="2651127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感谢聆听！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ython元编程：基本想法与大作业任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Python元编程：基本想法与大作业任务</a:t>
            </a:r>
          </a:p>
        </p:txBody>
      </p:sp>
      <p:sp>
        <p:nvSpPr>
          <p:cNvPr id="238" name="任务一（15分）：补全给出的基于元编程的回测系统的元类代码（metabase.py文件中）…"/>
          <p:cNvSpPr txBox="1"/>
          <p:nvPr>
            <p:ph type="body" idx="1"/>
          </p:nvPr>
        </p:nvSpPr>
        <p:spPr>
          <a:xfrm>
            <a:off x="914610" y="2586977"/>
            <a:ext cx="21971002" cy="10375195"/>
          </a:xfrm>
          <a:prstGeom prst="rect">
            <a:avLst/>
          </a:prstGeom>
        </p:spPr>
        <p:txBody>
          <a:bodyPr lIns="50800" tIns="50800" rIns="50800" bIns="50800"/>
          <a:lstStyle>
            <a:lvl1pPr marL="434340" indent="-434340" defTabSz="337820">
              <a:spcBef>
                <a:spcPts val="4400"/>
              </a:spcBef>
              <a:buSzPct val="100000"/>
              <a:buChar char="•"/>
              <a:defRPr sz="41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问题三：_derive函数中obase的分类讨论</a:t>
            </a:r>
          </a:p>
        </p:txBody>
      </p:sp>
      <p:pic>
        <p:nvPicPr>
          <p:cNvPr id="239" name="CleanShot 2024-05-09 at 01.32.01@2x.png" descr="CleanShot 2024-05-09 at 01.32.01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5650" y="5064254"/>
            <a:ext cx="18944816" cy="1701439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有不同类型的原因是单一键值对返回时不一定特别打包为字典"/>
          <p:cNvSpPr txBox="1"/>
          <p:nvPr/>
        </p:nvSpPr>
        <p:spPr>
          <a:xfrm>
            <a:off x="2421103" y="4138229"/>
            <a:ext cx="1040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有不同类型的原因是单一键值对返回时不一定特别打包为字典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量化回测系统与股票策略设计</a:t>
            </a:r>
          </a:p>
        </p:txBody>
      </p:sp>
      <p:sp>
        <p:nvSpPr>
          <p:cNvPr id="496" name="副标题 2"/>
          <p:cNvSpPr txBox="1"/>
          <p:nvPr>
            <p:ph type="body" sz="quarter" idx="1"/>
          </p:nvPr>
        </p:nvSpPr>
        <p:spPr>
          <a:xfrm>
            <a:off x="3048000" y="7204075"/>
            <a:ext cx="18288000" cy="331152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袁竞择 </a:t>
            </a:r>
            <a:r>
              <a:t>2000011359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rcRect l="0" t="35555" r="0" b="36369"/>
          <a:stretch>
            <a:fillRect/>
          </a:stretch>
        </p:blipFill>
        <p:spPr>
          <a:xfrm>
            <a:off x="11078447" y="5624822"/>
            <a:ext cx="5271715" cy="2103197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文本框 4"/>
          <p:cNvSpPr txBox="1"/>
          <p:nvPr/>
        </p:nvSpPr>
        <p:spPr>
          <a:xfrm>
            <a:off x="6797037" y="3713015"/>
            <a:ext cx="5175104" cy="81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新添了三个文件夹</a:t>
            </a:r>
          </a:p>
        </p:txBody>
      </p:sp>
      <p:pic>
        <p:nvPicPr>
          <p:cNvPr id="500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l="0" t="0" r="0" b="73096"/>
          <a:stretch>
            <a:fillRect/>
          </a:stretch>
        </p:blipFill>
        <p:spPr>
          <a:xfrm>
            <a:off x="11078447" y="3321162"/>
            <a:ext cx="5271713" cy="2015446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文本框 6"/>
          <p:cNvSpPr txBox="1"/>
          <p:nvPr/>
        </p:nvSpPr>
        <p:spPr>
          <a:xfrm>
            <a:off x="6797037" y="6361252"/>
            <a:ext cx="5175104" cy="81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新添了三个函数集</a:t>
            </a:r>
          </a:p>
        </p:txBody>
      </p:sp>
      <p:sp>
        <p:nvSpPr>
          <p:cNvPr id="502" name="文本框 7"/>
          <p:cNvSpPr txBox="1"/>
          <p:nvPr/>
        </p:nvSpPr>
        <p:spPr>
          <a:xfrm>
            <a:off x="5905158" y="8863221"/>
            <a:ext cx="5758853" cy="81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spcBef>
                <a:spcPts val="0"/>
              </a:spcBef>
              <a:defRPr sz="360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t>Task2,3,4 notebook</a:t>
            </a:r>
            <a:r>
              <a:t>文件</a:t>
            </a:r>
          </a:p>
        </p:txBody>
      </p:sp>
      <p:pic>
        <p:nvPicPr>
          <p:cNvPr id="503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rcRect l="0" t="72187" r="0" b="390"/>
          <a:stretch>
            <a:fillRect/>
          </a:stretch>
        </p:blipFill>
        <p:spPr>
          <a:xfrm>
            <a:off x="11078447" y="8456704"/>
            <a:ext cx="5271713" cy="2054279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标题 1"/>
          <p:cNvSpPr txBox="1"/>
          <p:nvPr/>
        </p:nvSpPr>
        <p:spPr>
          <a:xfrm>
            <a:off x="3508894" y="445705"/>
            <a:ext cx="18105121" cy="2363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/>
          <a:p>
            <a:pPr algn="ctr" defTabSz="1828800">
              <a:lnSpc>
                <a:spcPct val="90000"/>
              </a:lnSpc>
              <a:spcBef>
                <a:spcPts val="0"/>
              </a:spcBef>
              <a:defRPr sz="72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做作业大概干了这些事情</a:t>
            </a: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1141" y="1170779"/>
            <a:ext cx="20881716" cy="11374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3528" y="923635"/>
            <a:ext cx="15265909" cy="6966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rcRect l="0" t="5789" r="0" b="0"/>
          <a:stretch>
            <a:fillRect/>
          </a:stretch>
        </p:blipFill>
        <p:spPr>
          <a:xfrm>
            <a:off x="3530989" y="7647706"/>
            <a:ext cx="15590983" cy="5883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2141" y="865938"/>
            <a:ext cx="20519715" cy="11984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4090" y="3266573"/>
            <a:ext cx="20195819" cy="7182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1721" y="3399942"/>
            <a:ext cx="20100558" cy="6916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1247" y="780201"/>
            <a:ext cx="20081503" cy="12155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761" y="433944"/>
            <a:ext cx="8699929" cy="359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rcRect l="3357" t="7231" r="2676" b="0"/>
          <a:stretch>
            <a:fillRect/>
          </a:stretch>
        </p:blipFill>
        <p:spPr>
          <a:xfrm>
            <a:off x="9198690" y="433944"/>
            <a:ext cx="14908220" cy="55158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图片 3" descr="图片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5852" y="6140667"/>
            <a:ext cx="10853620" cy="6702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图片 4" descr="图片 4"/>
          <p:cNvPicPr>
            <a:picLocks noChangeAspect="1"/>
          </p:cNvPicPr>
          <p:nvPr/>
        </p:nvPicPr>
        <p:blipFill>
          <a:blip r:embed="rId5">
            <a:extLst/>
          </a:blip>
          <a:srcRect l="8927" t="6806" r="8927" b="8875"/>
          <a:stretch>
            <a:fillRect/>
          </a:stretch>
        </p:blipFill>
        <p:spPr>
          <a:xfrm>
            <a:off x="11278490" y="6730805"/>
            <a:ext cx="11941000" cy="5909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rcRect l="0" t="0" r="0" b="14514"/>
          <a:stretch>
            <a:fillRect/>
          </a:stretch>
        </p:blipFill>
        <p:spPr>
          <a:xfrm>
            <a:off x="1363993" y="1422400"/>
            <a:ext cx="21733379" cy="223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rcRect l="0" t="17686" r="0" b="0"/>
          <a:stretch>
            <a:fillRect/>
          </a:stretch>
        </p:blipFill>
        <p:spPr>
          <a:xfrm>
            <a:off x="1536762" y="3805380"/>
            <a:ext cx="21994365" cy="3066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图片 3" descr="图片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91199" y="7828681"/>
            <a:ext cx="10478963" cy="4191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数据科学：传统股票策略的实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数据科学：传统股票策略的实现</a:t>
            </a:r>
          </a:p>
        </p:txBody>
      </p:sp>
      <p:sp>
        <p:nvSpPr>
          <p:cNvPr id="243" name="任务二（25分）：在给定的股票数据下，将以下两种策略结合起来实现一个综合性的策略，用量化回测系统进行回测，呈现结果…"/>
          <p:cNvSpPr txBox="1"/>
          <p:nvPr>
            <p:ph type="body" idx="1"/>
          </p:nvPr>
        </p:nvSpPr>
        <p:spPr>
          <a:xfrm>
            <a:off x="847251" y="2474714"/>
            <a:ext cx="21971002" cy="1037519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352042" indent="-352042" defTabSz="273811">
              <a:spcBef>
                <a:spcPts val="3600"/>
              </a:spcBef>
              <a:buSzPct val="100000"/>
              <a:buChar char="•"/>
              <a:defRPr sz="3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任务二（25分）：在给定的股票数据下，将以下两种策略结合起来实现一个综合性的策略，用量化回测系统进行回测，呈现结果</a:t>
            </a:r>
          </a:p>
          <a:p>
            <a:pPr lvl="2" marL="1056130" indent="-352041" defTabSz="273811">
              <a:spcBef>
                <a:spcPts val="3600"/>
              </a:spcBef>
              <a:defRPr sz="3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（如果要使用Pyfolio库进行可视化，因为其中有若干bug，需要手动修复）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https://blog.csdn.net/Yangxh2004/article/details/121451734</a:t>
            </a:r>
          </a:p>
          <a:p>
            <a:pPr lvl="1" marL="704087" indent="-352042" defTabSz="273811">
              <a:spcBef>
                <a:spcPts val="3600"/>
              </a:spcBef>
              <a:defRPr sz="3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股票策略（推荐参考《151 trading strategies》）</a:t>
            </a:r>
          </a:p>
          <a:p>
            <a:pPr lvl="2" marL="1056130" indent="-352041" defTabSz="273811">
              <a:spcBef>
                <a:spcPts val="3600"/>
              </a:spcBef>
              <a:defRPr sz="3300">
                <a:solidFill>
                  <a:srgbClr val="FF26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动量策略</a:t>
            </a:r>
            <a:r>
              <a:rPr>
                <a:solidFill>
                  <a:srgbClr val="535860"/>
                </a:solidFill>
              </a:rPr>
              <a:t>：是分析过去一段时间中，多个股票上的收益率，做多收益率最高的一组；做空收益率最低的一组，首先，计算过去60个交易日股票的累计收益率，根据累计收益率的高低，把股票分为10组，做多收益率高的一组，做空收益率低的一组。资金在各个股票之间等权重分配。</a:t>
            </a:r>
          </a:p>
          <a:p>
            <a:pPr lvl="2" marL="1056130" indent="-352041" defTabSz="273811">
              <a:spcBef>
                <a:spcPts val="3600"/>
              </a:spcBef>
              <a:defRPr sz="3300">
                <a:solidFill>
                  <a:srgbClr val="FF26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均线策略</a:t>
            </a:r>
            <a:r>
              <a:rPr>
                <a:solidFill>
                  <a:srgbClr val="535860"/>
                </a:solidFill>
              </a:rPr>
              <a:t>：我们使用全市场的A股日数据进行测试，只做多头。首先，在当前交易日，分析一下，有多少个股票的均线已经存在，然后把资金平分成多少份；当前一个收盘价小于均线，这个收盘价大于均线的时候，做多这支股票，根据资金，计算出应该买的股票数目；当前一个收盘价大于均线，当前的收盘价小于均线的时候，平仓这支股票。</a:t>
            </a:r>
          </a:p>
          <a:p>
            <a:pPr lvl="2" marL="1056130" indent="-352041" defTabSz="273811">
              <a:spcBef>
                <a:spcPts val="3600"/>
              </a:spcBef>
              <a:defRPr sz="33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假设：手续费万分之二，初始资金一个亿。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7308" y="442566"/>
            <a:ext cx="17150185" cy="5875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2913" y="6435545"/>
            <a:ext cx="8283338" cy="5232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图片 3" descr="图片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50142" y="11784868"/>
            <a:ext cx="19757608" cy="1714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图片 4" descr="图片 4"/>
          <p:cNvPicPr>
            <a:picLocks noChangeAspect="1"/>
          </p:cNvPicPr>
          <p:nvPr/>
        </p:nvPicPr>
        <p:blipFill>
          <a:blip r:embed="rId5">
            <a:extLst/>
          </a:blip>
          <a:srcRect l="0" t="9353" r="0" b="0"/>
          <a:stretch>
            <a:fillRect/>
          </a:stretch>
        </p:blipFill>
        <p:spPr>
          <a:xfrm>
            <a:off x="8996247" y="6435547"/>
            <a:ext cx="15203963" cy="5349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848" y="1143377"/>
            <a:ext cx="20665719" cy="3000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图片 3" descr="图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53059" y="4664631"/>
            <a:ext cx="19723294" cy="7361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840" y="600375"/>
            <a:ext cx="19929082" cy="394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图片 3" descr="图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8840" y="4544276"/>
            <a:ext cx="20081502" cy="8973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8870" y="914475"/>
            <a:ext cx="16403579" cy="12367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4920" y="1596333"/>
            <a:ext cx="17833289" cy="1619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4920" y="3646473"/>
            <a:ext cx="19910029" cy="2248215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文本框 3"/>
          <p:cNvSpPr txBox="1"/>
          <p:nvPr/>
        </p:nvSpPr>
        <p:spPr>
          <a:xfrm>
            <a:off x="12449695" y="6908797"/>
            <a:ext cx="8500193" cy="145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spcBef>
                <a:spcPts val="0"/>
              </a:spcBef>
              <a:defRPr sz="360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t>(</a:t>
            </a:r>
            <a:r>
              <a:t>配置结构式类似的</a:t>
            </a:r>
            <a:r>
              <a:t>, </a:t>
            </a:r>
            <a:r>
              <a:t>这里就不重复展示了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7307" y="1100297"/>
            <a:ext cx="18706971" cy="3606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rcRect l="0" t="33339" r="0" b="0"/>
          <a:stretch>
            <a:fillRect/>
          </a:stretch>
        </p:blipFill>
        <p:spPr>
          <a:xfrm>
            <a:off x="2881196" y="4562776"/>
            <a:ext cx="12808857" cy="615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图片 3" descr="图片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02572" y="5463356"/>
            <a:ext cx="18618143" cy="7941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724" y="3314622"/>
            <a:ext cx="20157714" cy="5239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6844" y="574202"/>
            <a:ext cx="20005293" cy="2629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rcRect l="0" t="12474" r="0" b="0"/>
          <a:stretch>
            <a:fillRect/>
          </a:stretch>
        </p:blipFill>
        <p:spPr>
          <a:xfrm>
            <a:off x="1801422" y="2974106"/>
            <a:ext cx="19890977" cy="2251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图片 3" descr="图片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7936" y="6483929"/>
            <a:ext cx="11739082" cy="5436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图片 4" descr="图片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57018" y="6483929"/>
            <a:ext cx="9881587" cy="5436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7362" y="758831"/>
            <a:ext cx="17709329" cy="12708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5127" y="980545"/>
            <a:ext cx="15664873" cy="12295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数据科学：传统股票策略的实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z="8900">
                <a:latin typeface="Produkt Regular"/>
                <a:ea typeface="Produkt Regular"/>
                <a:cs typeface="Produkt Regular"/>
                <a:sym typeface="Produkt Regular"/>
              </a:defRPr>
            </a:lvl1pPr>
          </a:lstStyle>
          <a:p>
            <a:pPr/>
            <a:r>
              <a:t>数据科学：传统股票策略的实现</a:t>
            </a:r>
          </a:p>
        </p:txBody>
      </p:sp>
      <p:sp>
        <p:nvSpPr>
          <p:cNvPr id="246" name="任务二（25分）：在给定的股票数据下，将以下两种策略结合起来实现一个综合性的策略，用量化回测系统进行回测，呈现结果…"/>
          <p:cNvSpPr txBox="1"/>
          <p:nvPr>
            <p:ph type="body" idx="1"/>
          </p:nvPr>
        </p:nvSpPr>
        <p:spPr>
          <a:xfrm>
            <a:off x="847251" y="2474714"/>
            <a:ext cx="21971002" cy="10375194"/>
          </a:xfrm>
          <a:prstGeom prst="rect">
            <a:avLst/>
          </a:prstGeom>
        </p:spPr>
        <p:txBody>
          <a:bodyPr lIns="50800" tIns="50800" rIns="50800" bIns="50800"/>
          <a:lstStyle>
            <a:lvl1pPr marL="352042" indent="-352042" defTabSz="273811">
              <a:spcBef>
                <a:spcPts val="3600"/>
              </a:spcBef>
              <a:buSzPct val="100000"/>
              <a:buChar char="•"/>
              <a:defRPr sz="33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问题一：backtrader基础操作——将不同股票多次adddata</a:t>
            </a:r>
          </a:p>
        </p:txBody>
      </p:sp>
      <p:pic>
        <p:nvPicPr>
          <p:cNvPr id="247" name="CleanShot 2024-05-09 at 01.42.49@2x.png" descr="CleanShot 2024-05-09 at 01.42.49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185" y="3145213"/>
            <a:ext cx="9311562" cy="5097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CleanShot 2024-05-09 at 01.43.13@2x.png" descr="CleanShot 2024-05-09 at 01.43.13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21741" y="3191709"/>
            <a:ext cx="5888099" cy="5004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CleanShot 2024-05-09 at 01.43.25@2x.png" descr="CleanShot 2024-05-09 at 01.43.25@2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443832" y="3293226"/>
            <a:ext cx="5247563" cy="2866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CleanShot 2024-05-09 at 08.40.16@2x.png" descr="CleanShot 2024-05-09 at 08.40.16@2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5570" y="8330289"/>
            <a:ext cx="12829335" cy="5213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7201" y="537027"/>
            <a:ext cx="16453197" cy="12800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743" y="1860127"/>
            <a:ext cx="22593021" cy="9216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3379" y="1166741"/>
            <a:ext cx="20534207" cy="6998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5709" y="8336047"/>
            <a:ext cx="11468194" cy="48354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7526" y="409328"/>
            <a:ext cx="14371782" cy="5394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382" y="6349810"/>
            <a:ext cx="14661744" cy="5620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图片 3" descr="图片 3"/>
          <p:cNvPicPr>
            <a:picLocks noChangeAspect="1"/>
          </p:cNvPicPr>
          <p:nvPr/>
        </p:nvPicPr>
        <p:blipFill>
          <a:blip r:embed="rId4">
            <a:extLst/>
          </a:blip>
          <a:srcRect l="12796" t="0" r="9469" b="0"/>
          <a:stretch>
            <a:fillRect/>
          </a:stretch>
        </p:blipFill>
        <p:spPr>
          <a:xfrm>
            <a:off x="15812653" y="5804046"/>
            <a:ext cx="8349135" cy="6609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9238" y="2865714"/>
            <a:ext cx="20179141" cy="6016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1" y="599917"/>
            <a:ext cx="23641411" cy="12526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2001" y="529549"/>
            <a:ext cx="9261167" cy="3885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22694" y="331816"/>
            <a:ext cx="9223941" cy="4083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图片 3" descr="图片 3"/>
          <p:cNvPicPr>
            <a:picLocks noChangeAspect="1"/>
          </p:cNvPicPr>
          <p:nvPr/>
        </p:nvPicPr>
        <p:blipFill>
          <a:blip r:embed="rId4">
            <a:extLst/>
          </a:blip>
          <a:srcRect l="0" t="5923" r="0" b="0"/>
          <a:stretch>
            <a:fillRect/>
          </a:stretch>
        </p:blipFill>
        <p:spPr>
          <a:xfrm>
            <a:off x="1496292" y="4334582"/>
            <a:ext cx="12107786" cy="4347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" name="图片 4" descr="图片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4619" y="8977745"/>
            <a:ext cx="12549676" cy="457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" name="图片 5" descr="图片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824294" y="5511948"/>
            <a:ext cx="8985641" cy="5751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8729" y="923522"/>
            <a:ext cx="21377086" cy="5772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8729" y="7777019"/>
            <a:ext cx="11010456" cy="4895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图片 3" descr="图片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92002" y="7822038"/>
            <a:ext cx="9903812" cy="4850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8507" y="1162059"/>
            <a:ext cx="14854495" cy="5474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0580" y="7102284"/>
            <a:ext cx="15343895" cy="5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图片 3" descr="图片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90437" y="7355779"/>
            <a:ext cx="8018144" cy="5284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53585F"/>
      </a:dk1>
      <a:lt1>
        <a:srgbClr val="FFFFFF"/>
      </a:lt1>
      <a:dk2>
        <a:srgbClr val="A7A7A7"/>
      </a:dk2>
      <a:lt2>
        <a:srgbClr val="535353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